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charts/chart1.xml" ContentType="application/vnd.openxmlformats-officedocument.drawingml.chart+xml"/>
  <Override PartName="/ppt/media/image10.jpeg" ContentType="image/jpeg"/>
  <Override PartName="/ppt/charts/chart2.xml" ContentType="application/vnd.openxmlformats-officedocument.drawingml.chart+xml"/>
  <Override PartName="/ppt/media/image11.jpeg" ContentType="image/jpeg"/>
  <Override PartName="/ppt/charts/chart3.xml" ContentType="application/vnd.openxmlformats-officedocument.drawingml.chart+xml"/>
  <Override PartName="/ppt/media/image12.jpeg" ContentType="image/jpeg"/>
  <Override PartName="/ppt/media/image13.jpeg" ContentType="image/jpeg"/>
  <Override PartName="/ppt/charts/chart4.xml" ContentType="application/vnd.openxmlformats-officedocument.drawingml.chart+xml"/>
  <Override PartName="/ppt/media/image14.jpeg" ContentType="image/jpeg"/>
  <Override PartName="/ppt/media/image15.jpeg" ContentType="image/jpeg"/>
  <Override PartName="/ppt/media/image16.jpeg" ContentType="image/jpeg"/>
  <Override PartName="/ppt/charts/chart5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383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383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053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053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574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83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6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_ALG2 LTHeader5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LNHeader5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_ALG2 LTHeader5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NHeader5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5–7</a:t>
            </a:r>
          </a:p>
        </p:txBody>
      </p:sp>
      <p:pic>
        <p:nvPicPr>
          <p:cNvPr id="27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ALG2 LTHeader5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LNHeader5-8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_ALG2 LTHeader5-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NHeader5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_ALG2 LTHeader5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LNHeader5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ALG2 LTHeader5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NHeader5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_ALG2 LTHeader5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LNHeader5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09_ALG2 LTHeader5-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Real World Ex_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LNHeader5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_ALG2 LTHeader5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LNHeader5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_PAlg-On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esson Menu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_ALG2 LTHeader5-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NHeader5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5" Type="http://schemas.openxmlformats.org/officeDocument/2006/relationships/image" Target="../media/image1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3.xml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13.xml"/><Relationship Id="rId8" Type="http://schemas.openxmlformats.org/officeDocument/2006/relationships/slide" Target="slide1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5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chart" Target="../charts/chart1.xml"/><Relationship Id="rId7" Type="http://schemas.openxmlformats.org/officeDocument/2006/relationships/image" Target="../media/image26.png"/><Relationship Id="rId8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09_ALG2 Splash arm.png"/>
          <p:cNvPicPr/>
          <p:nvPr/>
        </p:nvPicPr>
        <p:blipFill>
          <a:blip r:embed="rId3">
            <a:extLst/>
          </a:blip>
          <a:srcRect l="15318" t="57804" r="62173" b="16627"/>
          <a:stretch>
            <a:fillRect/>
          </a:stretch>
        </p:blipFill>
        <p:spPr>
          <a:xfrm>
            <a:off x="3676649" y="3962399"/>
            <a:ext cx="2057402" cy="175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41" name="09_ALG2 LTHeader5-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NHeader5-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0530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13" name="Shape 213"/>
          <p:cNvSpPr/>
          <p:nvPr/>
        </p:nvSpPr>
        <p:spPr>
          <a:xfrm>
            <a:off x="2628900" y="771525"/>
            <a:ext cx="5981700" cy="39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>
                <a:solidFill>
                  <a:srgbClr val="CD0000"/>
                </a:solidFill>
              </a:rPr>
              <a:t>Solve </a:t>
            </a:r>
            <a:r>
              <a:rPr b="1" i="1" sz="2000">
                <a:solidFill>
                  <a:srgbClr val="CD0000"/>
                </a:solidFill>
              </a:rPr>
              <a:t>ax</a:t>
            </a:r>
            <a:r>
              <a:rPr b="1" i="1" sz="600">
                <a:solidFill>
                  <a:srgbClr val="CD0000"/>
                </a:solidFill>
              </a:rPr>
              <a:t> </a:t>
            </a:r>
            <a:r>
              <a:rPr b="1" baseline="40000" sz="2000">
                <a:solidFill>
                  <a:srgbClr val="CD0000"/>
                </a:solidFill>
              </a:rPr>
              <a:t>2</a:t>
            </a:r>
            <a:r>
              <a:rPr b="1" sz="2000">
                <a:solidFill>
                  <a:srgbClr val="CD0000"/>
                </a:solidFill>
              </a:rPr>
              <a:t> + </a:t>
            </a:r>
            <a:r>
              <a:rPr b="1" i="1" sz="2000">
                <a:solidFill>
                  <a:srgbClr val="CD0000"/>
                </a:solidFill>
              </a:rPr>
              <a:t>bx </a:t>
            </a:r>
            <a:r>
              <a:rPr b="1" sz="2000">
                <a:solidFill>
                  <a:srgbClr val="CD0000"/>
                </a:solidFill>
              </a:rPr>
              <a:t>+ </a:t>
            </a:r>
            <a:r>
              <a:rPr b="1" i="1" sz="2000">
                <a:solidFill>
                  <a:srgbClr val="CD0000"/>
                </a:solidFill>
              </a:rPr>
              <a:t>c </a:t>
            </a:r>
            <a:r>
              <a:rPr b="1" sz="2000">
                <a:solidFill>
                  <a:srgbClr val="CD0000"/>
                </a:solidFill>
              </a:rPr>
              <a:t>&lt; 0 by Graphing</a:t>
            </a:r>
          </a:p>
        </p:txBody>
      </p:sp>
      <p:sp>
        <p:nvSpPr>
          <p:cNvPr id="214" name="Shape 214"/>
          <p:cNvSpPr/>
          <p:nvPr/>
        </p:nvSpPr>
        <p:spPr>
          <a:xfrm>
            <a:off x="838200" y="1508125"/>
            <a:ext cx="7696200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Sketch the graph of the parabola that has </a:t>
            </a:r>
            <a:r>
              <a:rPr i="1" sz="2400"/>
              <a:t>x</a:t>
            </a:r>
            <a:r>
              <a:rPr sz="2400"/>
              <a:t>-intercepts at 3 and 1. The graph should open up since </a:t>
            </a:r>
            <a:r>
              <a:rPr i="1" sz="2400"/>
              <a:t>a</a:t>
            </a:r>
            <a:r>
              <a:rPr sz="2400"/>
              <a:t> &gt; 0. The graph lies below the </a:t>
            </a:r>
            <a:r>
              <a:rPr i="1" sz="2400"/>
              <a:t>x</a:t>
            </a:r>
            <a:r>
              <a:rPr sz="2400"/>
              <a:t>-axis to the right of </a:t>
            </a:r>
            <a:r>
              <a:rPr i="1" sz="2400"/>
              <a:t>x</a:t>
            </a:r>
            <a:r>
              <a:rPr sz="2400"/>
              <a:t> = 1 and to the left of </a:t>
            </a:r>
            <a:r>
              <a:rPr i="1" sz="2400"/>
              <a:t>x</a:t>
            </a:r>
            <a:r>
              <a:rPr sz="2400"/>
              <a:t> = 3.</a:t>
            </a:r>
          </a:p>
        </p:txBody>
      </p:sp>
      <p:sp>
        <p:nvSpPr>
          <p:cNvPr id="215" name="Shape 215"/>
          <p:cNvSpPr/>
          <p:nvPr/>
        </p:nvSpPr>
        <p:spPr>
          <a:xfrm>
            <a:off x="495300" y="5668962"/>
            <a:ext cx="822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solution set is {</a:t>
            </a:r>
            <a:r>
              <a:rPr i="1" sz="2400">
                <a:solidFill>
                  <a:srgbClr val="E01B22"/>
                </a:solidFill>
              </a:rPr>
              <a:t>x | </a:t>
            </a:r>
            <a:r>
              <a:rPr sz="2400">
                <a:solidFill>
                  <a:srgbClr val="E01B22"/>
                </a:solidFill>
              </a:rPr>
              <a:t>1 &lt;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&lt; 3}.</a:t>
            </a:r>
          </a:p>
        </p:txBody>
      </p:sp>
      <p:pic>
        <p:nvPicPr>
          <p:cNvPr id="216" name="E-5-8-2-A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7075" y="2895600"/>
            <a:ext cx="2595563" cy="2670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2"/>
      <p:bldP build="p" bldLvl="5" animBg="1" rev="0" advAuto="0" spid="214" grpId="1"/>
      <p:bldP build="p" bldLvl="5" animBg="1" rev="0" advAuto="0" spid="21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20" name="Chart 220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21" name="Shape 221"/>
          <p:cNvSpPr/>
          <p:nvPr/>
        </p:nvSpPr>
        <p:spPr>
          <a:xfrm>
            <a:off x="857250" y="2698750"/>
            <a:ext cx="38671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{</a:t>
            </a:r>
            <a:r>
              <a:rPr b="1" i="1" sz="2400"/>
              <a:t>x </a:t>
            </a:r>
            <a:r>
              <a:rPr b="1" sz="2400"/>
              <a:t>| –3 &lt; </a:t>
            </a:r>
            <a:r>
              <a:rPr b="1" i="1" sz="2400"/>
              <a:t>x</a:t>
            </a:r>
            <a:r>
              <a:rPr b="1" sz="2400"/>
              <a:t> &lt; –2}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{</a:t>
            </a:r>
            <a:r>
              <a:rPr b="1" i="1" sz="2400"/>
              <a:t>x </a:t>
            </a:r>
            <a:r>
              <a:rPr b="1" sz="2400"/>
              <a:t>| </a:t>
            </a:r>
            <a:r>
              <a:rPr b="1" i="1" sz="2400"/>
              <a:t>x</a:t>
            </a:r>
            <a:r>
              <a:rPr b="1" sz="2400"/>
              <a:t> &lt; –3 or </a:t>
            </a:r>
            <a:r>
              <a:rPr b="1" i="1" sz="2400"/>
              <a:t>x</a:t>
            </a:r>
            <a:r>
              <a:rPr b="1" sz="2400"/>
              <a:t> &gt; –2}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{</a:t>
            </a:r>
            <a:r>
              <a:rPr b="1" i="1" sz="2400"/>
              <a:t>x </a:t>
            </a:r>
            <a:r>
              <a:rPr b="1" sz="2400"/>
              <a:t>| 2 &lt; </a:t>
            </a:r>
            <a:r>
              <a:rPr b="1" i="1" sz="2400"/>
              <a:t>x</a:t>
            </a:r>
            <a:r>
              <a:rPr b="1" sz="2400"/>
              <a:t> &lt; 3}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{</a:t>
            </a:r>
            <a:r>
              <a:rPr b="1" i="1" sz="2400"/>
              <a:t>x </a:t>
            </a:r>
            <a:r>
              <a:rPr b="1" sz="2400"/>
              <a:t>| </a:t>
            </a:r>
            <a:r>
              <a:rPr b="1" i="1" sz="2400"/>
              <a:t>x</a:t>
            </a:r>
            <a:r>
              <a:rPr b="1" sz="2400"/>
              <a:t> &lt; 2 or </a:t>
            </a:r>
            <a:r>
              <a:rPr b="1" i="1" sz="2400"/>
              <a:t>x</a:t>
            </a:r>
            <a:r>
              <a:rPr b="1" sz="2400"/>
              <a:t> &gt; 3}</a:t>
            </a:r>
          </a:p>
        </p:txBody>
      </p:sp>
      <p:sp>
        <p:nvSpPr>
          <p:cNvPr id="222" name="Shape 222"/>
          <p:cNvSpPr/>
          <p:nvPr/>
        </p:nvSpPr>
        <p:spPr>
          <a:xfrm>
            <a:off x="476250" y="1504950"/>
            <a:ext cx="8229600" cy="782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What is the solution to the inequality 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+ 6 &lt; 0?</a:t>
            </a:r>
          </a:p>
        </p:txBody>
      </p:sp>
      <p:sp>
        <p:nvSpPr>
          <p:cNvPr id="223" name="Shape 223"/>
          <p:cNvSpPr/>
          <p:nvPr/>
        </p:nvSpPr>
        <p:spPr>
          <a:xfrm>
            <a:off x="847725" y="26797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3"/>
      <p:bldP build="whole" bldLvl="1" animBg="1" rev="0" advAuto="0" spid="221" grpId="4"/>
      <p:bldP build="whole" bldLvl="1" animBg="1" rev="0" advAuto="0" spid="220" grpId="5"/>
      <p:bldP build="whole" bldLvl="1" animBg="1" rev="0" advAuto="0" spid="223" grpId="6"/>
      <p:bldP build="whole" bldLvl="1" animBg="1" rev="0" advAuto="0" spid="224" grpId="1"/>
      <p:bldP build="whole" bldLvl="1" animBg="1" rev="0" advAuto="0" spid="22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28" name="Shape 228"/>
          <p:cNvSpPr/>
          <p:nvPr/>
        </p:nvSpPr>
        <p:spPr>
          <a:xfrm>
            <a:off x="2628900" y="771525"/>
            <a:ext cx="5981700" cy="39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>
                <a:solidFill>
                  <a:srgbClr val="CD0000"/>
                </a:solidFill>
              </a:rPr>
              <a:t>Solve </a:t>
            </a:r>
            <a:r>
              <a:rPr b="1" i="1" sz="2000">
                <a:solidFill>
                  <a:srgbClr val="CD0000"/>
                </a:solidFill>
              </a:rPr>
              <a:t>ax</a:t>
            </a:r>
            <a:r>
              <a:rPr b="1" i="1" sz="600">
                <a:solidFill>
                  <a:srgbClr val="CD0000"/>
                </a:solidFill>
              </a:rPr>
              <a:t> </a:t>
            </a:r>
            <a:r>
              <a:rPr b="1" baseline="40000" sz="2000">
                <a:solidFill>
                  <a:srgbClr val="CD0000"/>
                </a:solidFill>
              </a:rPr>
              <a:t>2</a:t>
            </a:r>
            <a:r>
              <a:rPr b="1" sz="2000">
                <a:solidFill>
                  <a:srgbClr val="CD0000"/>
                </a:solidFill>
              </a:rPr>
              <a:t> + </a:t>
            </a:r>
            <a:r>
              <a:rPr b="1" i="1" sz="2000">
                <a:solidFill>
                  <a:srgbClr val="CD0000"/>
                </a:solidFill>
              </a:rPr>
              <a:t>bx </a:t>
            </a:r>
            <a:r>
              <a:rPr b="1" sz="2000">
                <a:solidFill>
                  <a:srgbClr val="CD0000"/>
                </a:solidFill>
              </a:rPr>
              <a:t>+ </a:t>
            </a:r>
            <a:r>
              <a:rPr b="1" i="1" sz="2000">
                <a:solidFill>
                  <a:srgbClr val="CD0000"/>
                </a:solidFill>
              </a:rPr>
              <a:t>c </a:t>
            </a:r>
            <a:r>
              <a:rPr b="1" sz="2000">
                <a:solidFill>
                  <a:srgbClr val="CD0000"/>
                </a:solidFill>
              </a:rPr>
              <a:t>≥ 0 by Graphing</a:t>
            </a:r>
          </a:p>
        </p:txBody>
      </p:sp>
      <p:sp>
        <p:nvSpPr>
          <p:cNvPr id="229" name="Shape 229"/>
          <p:cNvSpPr/>
          <p:nvPr/>
        </p:nvSpPr>
        <p:spPr>
          <a:xfrm>
            <a:off x="800100" y="150336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Solve 0 ≤ –2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6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+ 1 by graphing.</a:t>
            </a:r>
          </a:p>
        </p:txBody>
      </p:sp>
      <p:sp>
        <p:nvSpPr>
          <p:cNvPr id="230" name="Shape 230"/>
          <p:cNvSpPr/>
          <p:nvPr/>
        </p:nvSpPr>
        <p:spPr>
          <a:xfrm>
            <a:off x="457200" y="1981200"/>
            <a:ext cx="8248650" cy="1422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This inequality can be rewritten as –2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– 6</a:t>
            </a:r>
            <a:r>
              <a:rPr i="1" sz="2400"/>
              <a:t>x</a:t>
            </a:r>
            <a:r>
              <a:rPr sz="2400"/>
              <a:t> + 1 ≥ 0. </a:t>
            </a:r>
            <a:br>
              <a:rPr sz="2400"/>
            </a:br>
            <a:r>
              <a:rPr sz="2400"/>
              <a:t>The solution consists of the </a:t>
            </a:r>
            <a:r>
              <a:rPr i="1" sz="2400"/>
              <a:t>x</a:t>
            </a:r>
            <a:r>
              <a:rPr sz="2400"/>
              <a:t>-values for which the graph of the related quadratic equation lies on and above the </a:t>
            </a:r>
            <a:br>
              <a:rPr sz="2400"/>
            </a:br>
            <a:r>
              <a:rPr i="1" sz="2400"/>
              <a:t>x</a:t>
            </a:r>
            <a:r>
              <a:rPr sz="2400"/>
              <a:t>-axis. Begin by finding roots of the related equation.</a:t>
            </a:r>
          </a:p>
        </p:txBody>
      </p:sp>
      <p:sp>
        <p:nvSpPr>
          <p:cNvPr id="231" name="Shape 231"/>
          <p:cNvSpPr/>
          <p:nvPr/>
        </p:nvSpPr>
        <p:spPr>
          <a:xfrm>
            <a:off x="457200" y="3581400"/>
            <a:ext cx="83820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0" indent="-4229100">
              <a:lnSpc>
                <a:spcPct val="90000"/>
              </a:lnSpc>
              <a:spcBef>
                <a:spcPts val="500"/>
              </a:spcBef>
            </a:pPr>
            <a:r>
              <a:rPr sz="2400"/>
              <a:t>–2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– 6</a:t>
            </a:r>
            <a:r>
              <a:rPr i="1" sz="2400"/>
              <a:t>x</a:t>
            </a:r>
            <a:r>
              <a:rPr sz="2400"/>
              <a:t> + 1 = 0	Related equation</a:t>
            </a:r>
          </a:p>
        </p:txBody>
      </p:sp>
      <p:pic>
        <p:nvPicPr>
          <p:cNvPr id="232" name="ALG02_575.png"/>
          <p:cNvPicPr/>
          <p:nvPr/>
        </p:nvPicPr>
        <p:blipFill>
          <a:blip r:embed="rId2">
            <a:extLst/>
          </a:blip>
          <a:srcRect l="0" t="24890" r="0" b="39598"/>
          <a:stretch>
            <a:fillRect/>
          </a:stretch>
        </p:blipFill>
        <p:spPr>
          <a:xfrm>
            <a:off x="866775" y="4029074"/>
            <a:ext cx="3867150" cy="896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ALG02_575.png"/>
          <p:cNvPicPr/>
          <p:nvPr/>
        </p:nvPicPr>
        <p:blipFill>
          <a:blip r:embed="rId2">
            <a:extLst/>
          </a:blip>
          <a:srcRect l="0" t="62602" r="0" b="0"/>
          <a:stretch>
            <a:fillRect/>
          </a:stretch>
        </p:blipFill>
        <p:spPr>
          <a:xfrm>
            <a:off x="866775" y="5133974"/>
            <a:ext cx="3867150" cy="94456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5353050" y="4332287"/>
            <a:ext cx="3581400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Use the Quadratic Formula.</a:t>
            </a:r>
          </a:p>
        </p:txBody>
      </p:sp>
      <p:sp>
        <p:nvSpPr>
          <p:cNvPr id="235" name="Shape 235"/>
          <p:cNvSpPr/>
          <p:nvPr/>
        </p:nvSpPr>
        <p:spPr>
          <a:xfrm>
            <a:off x="5353050" y="5403850"/>
            <a:ext cx="340995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Replace </a:t>
            </a:r>
            <a:r>
              <a:rPr i="1" sz="2400"/>
              <a:t>a</a:t>
            </a:r>
            <a:r>
              <a:rPr sz="2400"/>
              <a:t> with –2, </a:t>
            </a:r>
            <a:r>
              <a:rPr i="1" sz="2400"/>
              <a:t>b</a:t>
            </a:r>
            <a:r>
              <a:rPr sz="2400"/>
              <a:t> with –6, and </a:t>
            </a:r>
            <a:r>
              <a:rPr i="1" sz="2400"/>
              <a:t>c</a:t>
            </a:r>
            <a:r>
              <a:rPr sz="2400"/>
              <a:t> with 1.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9" grpId="1"/>
      <p:bldP build="p" bldLvl="5" animBg="1" rev="0" advAuto="0" spid="230" grpId="2"/>
      <p:bldP build="whole" bldLvl="1" animBg="1" rev="0" advAuto="0" spid="232" grpId="4"/>
      <p:bldP build="whole" bldLvl="1" animBg="1" rev="0" advAuto="0" spid="233" grpId="6"/>
      <p:bldP build="p" bldLvl="5" animBg="1" rev="0" advAuto="0" spid="231" grpId="3"/>
      <p:bldP build="p" bldLvl="5" animBg="1" rev="0" advAuto="0" spid="234" grpId="5"/>
      <p:bldP build="p" bldLvl="5" animBg="1" rev="0" advAuto="0" spid="235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38" name="Shape 238"/>
          <p:cNvSpPr/>
          <p:nvPr/>
        </p:nvSpPr>
        <p:spPr>
          <a:xfrm>
            <a:off x="390525" y="2800350"/>
            <a:ext cx="83820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Sketch the graph of the parabola that has </a:t>
            </a:r>
            <a:r>
              <a:rPr i="1" sz="2400"/>
              <a:t>x</a:t>
            </a:r>
            <a:r>
              <a:rPr sz="2400"/>
              <a:t>-intercepts of </a:t>
            </a:r>
            <a:br>
              <a:rPr sz="2400"/>
            </a:br>
            <a:r>
              <a:rPr sz="2400"/>
              <a:t>–3.16 and 0.16. The graph should open down since </a:t>
            </a:r>
            <a:r>
              <a:rPr i="1" sz="2400"/>
              <a:t>a</a:t>
            </a:r>
            <a:r>
              <a:rPr sz="2400"/>
              <a:t> &lt; 0.</a:t>
            </a:r>
          </a:p>
        </p:txBody>
      </p:sp>
      <p:pic>
        <p:nvPicPr>
          <p:cNvPr id="239" name="ALG02_576.png"/>
          <p:cNvPicPr/>
          <p:nvPr/>
        </p:nvPicPr>
        <p:blipFill>
          <a:blip r:embed="rId2">
            <a:extLst/>
          </a:blip>
          <a:srcRect l="0" t="72297" r="0" b="0"/>
          <a:stretch>
            <a:fillRect/>
          </a:stretch>
        </p:blipFill>
        <p:spPr>
          <a:xfrm>
            <a:off x="800100" y="2247899"/>
            <a:ext cx="1663700" cy="3905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Group 243"/>
          <p:cNvGrpSpPr/>
          <p:nvPr/>
        </p:nvGrpSpPr>
        <p:grpSpPr>
          <a:xfrm>
            <a:off x="733425" y="1247775"/>
            <a:ext cx="7705725" cy="1004169"/>
            <a:chOff x="0" y="0"/>
            <a:chExt cx="7705725" cy="1004168"/>
          </a:xfrm>
        </p:grpSpPr>
        <p:sp>
          <p:nvSpPr>
            <p:cNvPr id="240" name="Shape 240"/>
            <p:cNvSpPr/>
            <p:nvPr/>
          </p:nvSpPr>
          <p:spPr>
            <a:xfrm>
              <a:off x="0" y="246062"/>
              <a:ext cx="7705725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4572000" indent="-4572000">
                <a:lnSpc>
                  <a:spcPct val="90000"/>
                </a:lnSpc>
                <a:spcBef>
                  <a:spcPts val="500"/>
                </a:spcBef>
                <a:tabLst>
                  <a:tab pos="1765300" algn="l"/>
                </a:tabLst>
                <a:defRPr sz="2400"/>
              </a:lvl1pPr>
            </a:lstStyle>
            <a:p>
              <a:pPr lvl="0">
                <a:defRPr sz="1800"/>
              </a:pPr>
              <a:r>
                <a:rPr sz="2400"/>
                <a:t>	or	Simplify and write as two equations.</a:t>
              </a:r>
            </a:p>
          </p:txBody>
        </p:sp>
        <p:pic>
          <p:nvPicPr>
            <p:cNvPr id="241" name="ALG02_576.png"/>
            <p:cNvPicPr/>
            <p:nvPr/>
          </p:nvPicPr>
          <p:blipFill>
            <a:blip r:embed="rId2">
              <a:extLst/>
            </a:blip>
            <a:srcRect l="0" t="0" r="0" b="40541"/>
            <a:stretch>
              <a:fillRect/>
            </a:stretch>
          </p:blipFill>
          <p:spPr>
            <a:xfrm>
              <a:off x="69850" y="0"/>
              <a:ext cx="16637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ALG02_577.png"/>
            <p:cNvPicPr/>
            <p:nvPr/>
          </p:nvPicPr>
          <p:blipFill>
            <a:blip r:embed="rId3">
              <a:extLst/>
            </a:blip>
            <a:srcRect l="0" t="0" r="0" b="40541"/>
            <a:stretch>
              <a:fillRect/>
            </a:stretch>
          </p:blipFill>
          <p:spPr>
            <a:xfrm>
              <a:off x="2171700" y="0"/>
              <a:ext cx="16637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4" name="ALG02_577.png"/>
          <p:cNvPicPr/>
          <p:nvPr/>
        </p:nvPicPr>
        <p:blipFill>
          <a:blip r:embed="rId3">
            <a:extLst/>
          </a:blip>
          <a:srcRect l="0" t="70269" r="0" b="0"/>
          <a:stretch>
            <a:fillRect/>
          </a:stretch>
        </p:blipFill>
        <p:spPr>
          <a:xfrm>
            <a:off x="2895600" y="2247899"/>
            <a:ext cx="1663700" cy="419102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5286375" y="2266950"/>
            <a:ext cx="34099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Simplify.</a:t>
            </a:r>
          </a:p>
        </p:txBody>
      </p:sp>
      <p:grpSp>
        <p:nvGrpSpPr>
          <p:cNvPr id="248" name="Group 248"/>
          <p:cNvGrpSpPr/>
          <p:nvPr/>
        </p:nvGrpSpPr>
        <p:grpSpPr>
          <a:xfrm>
            <a:off x="390525" y="3676650"/>
            <a:ext cx="8382000" cy="2514600"/>
            <a:chOff x="0" y="0"/>
            <a:chExt cx="8382000" cy="2514600"/>
          </a:xfrm>
        </p:grpSpPr>
        <p:sp>
          <p:nvSpPr>
            <p:cNvPr id="246" name="Shape 246"/>
            <p:cNvSpPr/>
            <p:nvPr/>
          </p:nvSpPr>
          <p:spPr>
            <a:xfrm>
              <a:off x="0" y="76200"/>
              <a:ext cx="8382000" cy="2363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998912" indent="-3654425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  <a:r>
                <a:rPr sz="2400">
                  <a:solidFill>
                    <a:srgbClr val="E01B22"/>
                  </a:solidFill>
                </a:rPr>
                <a:t> 	The graph lies on and above the </a:t>
              </a:r>
              <a:r>
                <a:rPr i="1" sz="2400">
                  <a:solidFill>
                    <a:srgbClr val="E01B22"/>
                  </a:solidFill>
                </a:rPr>
                <a:t>x</a:t>
              </a:r>
              <a:r>
                <a:rPr sz="2400">
                  <a:solidFill>
                    <a:srgbClr val="E01B22"/>
                  </a:solidFill>
                </a:rPr>
                <a:t>-axis at </a:t>
              </a:r>
              <a:r>
                <a:rPr i="1" sz="2400">
                  <a:solidFill>
                    <a:srgbClr val="E01B22"/>
                  </a:solidFill>
                </a:rPr>
                <a:t>x</a:t>
              </a:r>
              <a:r>
                <a:rPr sz="2400">
                  <a:solidFill>
                    <a:srgbClr val="E01B22"/>
                  </a:solidFill>
                </a:rPr>
                <a:t> = 0.16 and </a:t>
              </a:r>
              <a:r>
                <a:rPr i="1" sz="2400">
                  <a:solidFill>
                    <a:srgbClr val="E01B22"/>
                  </a:solidFill>
                </a:rPr>
                <a:t>x</a:t>
              </a:r>
              <a:r>
                <a:rPr sz="2400">
                  <a:solidFill>
                    <a:srgbClr val="E01B22"/>
                  </a:solidFill>
                </a:rPr>
                <a:t> = –3.16 and between these two values. The solution set of the inequality is approximately </a:t>
              </a:r>
              <a:br>
                <a:rPr sz="2400">
                  <a:solidFill>
                    <a:srgbClr val="E01B22"/>
                  </a:solidFill>
                </a:rPr>
              </a:br>
              <a:r>
                <a:rPr sz="2400">
                  <a:solidFill>
                    <a:srgbClr val="E01B22"/>
                  </a:solidFill>
                </a:rPr>
                <a:t>{</a:t>
              </a:r>
              <a:r>
                <a:rPr i="1" sz="2400">
                  <a:solidFill>
                    <a:srgbClr val="E01B22"/>
                  </a:solidFill>
                </a:rPr>
                <a:t>x </a:t>
              </a:r>
              <a:r>
                <a:rPr sz="2400">
                  <a:solidFill>
                    <a:srgbClr val="E01B22"/>
                  </a:solidFill>
                </a:rPr>
                <a:t>| –3.16 ≤ </a:t>
              </a:r>
              <a:r>
                <a:rPr i="1" sz="2400">
                  <a:solidFill>
                    <a:srgbClr val="E01B22"/>
                  </a:solidFill>
                </a:rPr>
                <a:t>x</a:t>
              </a:r>
              <a:r>
                <a:rPr sz="2400">
                  <a:solidFill>
                    <a:srgbClr val="E01B22"/>
                  </a:solidFill>
                </a:rPr>
                <a:t> ≤ 0.16}.</a:t>
              </a:r>
            </a:p>
          </p:txBody>
        </p:sp>
        <p:pic>
          <p:nvPicPr>
            <p:cNvPr id="247" name="ALG2_05_56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33550" y="0"/>
              <a:ext cx="2514600" cy="2514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9" name="Shape 249"/>
          <p:cNvSpPr/>
          <p:nvPr/>
        </p:nvSpPr>
        <p:spPr>
          <a:xfrm>
            <a:off x="2628900" y="771525"/>
            <a:ext cx="5981700" cy="39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>
                <a:solidFill>
                  <a:srgbClr val="CD0000"/>
                </a:solidFill>
              </a:rPr>
              <a:t>Solve </a:t>
            </a:r>
            <a:r>
              <a:rPr b="1" i="1" sz="2000">
                <a:solidFill>
                  <a:srgbClr val="CD0000"/>
                </a:solidFill>
              </a:rPr>
              <a:t>ax</a:t>
            </a:r>
            <a:r>
              <a:rPr b="1" i="1" sz="600">
                <a:solidFill>
                  <a:srgbClr val="CD0000"/>
                </a:solidFill>
              </a:rPr>
              <a:t> </a:t>
            </a:r>
            <a:r>
              <a:rPr b="1" baseline="40000" sz="2000">
                <a:solidFill>
                  <a:srgbClr val="CD0000"/>
                </a:solidFill>
              </a:rPr>
              <a:t>2</a:t>
            </a:r>
            <a:r>
              <a:rPr b="1" sz="2000">
                <a:solidFill>
                  <a:srgbClr val="CD0000"/>
                </a:solidFill>
              </a:rPr>
              <a:t> + </a:t>
            </a:r>
            <a:r>
              <a:rPr b="1" i="1" sz="2000">
                <a:solidFill>
                  <a:srgbClr val="CD0000"/>
                </a:solidFill>
              </a:rPr>
              <a:t>bx </a:t>
            </a:r>
            <a:r>
              <a:rPr b="1" sz="2000">
                <a:solidFill>
                  <a:srgbClr val="CD0000"/>
                </a:solidFill>
              </a:rPr>
              <a:t>+ </a:t>
            </a:r>
            <a:r>
              <a:rPr b="1" i="1" sz="2000">
                <a:solidFill>
                  <a:srgbClr val="CD0000"/>
                </a:solidFill>
              </a:rPr>
              <a:t>c </a:t>
            </a:r>
            <a:r>
              <a:rPr b="1" sz="2000">
                <a:solidFill>
                  <a:srgbClr val="CD0000"/>
                </a:solidFill>
              </a:rPr>
              <a:t>≥ 0 by Graphing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3"/>
      <p:bldP build="p" bldLvl="5" animBg="1" rev="0" advAuto="0" spid="245" grpId="4"/>
      <p:bldP build="p" bldLvl="5" animBg="1" rev="0" advAuto="0" spid="238" grpId="5"/>
      <p:bldP build="whole" bldLvl="1" animBg="1" rev="0" advAuto="0" spid="239" grpId="2"/>
      <p:bldP build="whole" bldLvl="1" animBg="1" rev="0" advAuto="0" spid="243" grpId="1"/>
      <p:bldP build="whole" bldLvl="1" animBg="1" rev="0" advAuto="0" spid="248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52" name="Shape 252"/>
          <p:cNvSpPr/>
          <p:nvPr/>
        </p:nvSpPr>
        <p:spPr>
          <a:xfrm>
            <a:off x="533400" y="1512887"/>
            <a:ext cx="794385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1600" indent="-10287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Check</a:t>
            </a:r>
            <a:r>
              <a:rPr b="1" sz="2400">
                <a:solidFill>
                  <a:srgbClr val="FFEB55"/>
                </a:solidFill>
              </a:rPr>
              <a:t>  	</a:t>
            </a:r>
            <a:r>
              <a:rPr sz="2400"/>
              <a:t>Test one value of </a:t>
            </a:r>
            <a:r>
              <a:rPr i="1" sz="2400"/>
              <a:t>x</a:t>
            </a:r>
            <a:r>
              <a:rPr sz="2400"/>
              <a:t> less than –3.16, one between –3.16 and 0.16, and one greater </a:t>
            </a:r>
            <a:br>
              <a:rPr sz="2400"/>
            </a:br>
            <a:r>
              <a:rPr sz="2400"/>
              <a:t>than 0.16 in the original inequality.</a:t>
            </a:r>
          </a:p>
        </p:txBody>
      </p:sp>
      <p:sp>
        <p:nvSpPr>
          <p:cNvPr id="253" name="Shape 253"/>
          <p:cNvSpPr/>
          <p:nvPr/>
        </p:nvSpPr>
        <p:spPr>
          <a:xfrm>
            <a:off x="904875" y="2667000"/>
            <a:ext cx="3124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600450" indent="-3600450">
              <a:lnSpc>
                <a:spcPct val="90000"/>
              </a:lnSpc>
              <a:spcBef>
                <a:spcPts val="500"/>
              </a:spcBef>
            </a:pPr>
            <a:r>
              <a:rPr sz="2400"/>
              <a:t>Test </a:t>
            </a:r>
            <a:r>
              <a:rPr i="1" sz="2400"/>
              <a:t>x</a:t>
            </a:r>
            <a:r>
              <a:rPr sz="2400"/>
              <a:t> = –4.</a:t>
            </a:r>
          </a:p>
        </p:txBody>
      </p:sp>
      <p:sp>
        <p:nvSpPr>
          <p:cNvPr id="254" name="Shape 254"/>
          <p:cNvSpPr/>
          <p:nvPr/>
        </p:nvSpPr>
        <p:spPr>
          <a:xfrm>
            <a:off x="533400" y="3109912"/>
            <a:ext cx="33528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600450" indent="-3257550">
              <a:lnSpc>
                <a:spcPct val="90000"/>
              </a:lnSpc>
              <a:spcBef>
                <a:spcPts val="500"/>
              </a:spcBef>
            </a:pPr>
            <a:r>
              <a:rPr sz="2400"/>
              <a:t>0 ≤ –2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– 6</a:t>
            </a:r>
            <a:r>
              <a:rPr i="1" sz="2400"/>
              <a:t>x</a:t>
            </a:r>
            <a:r>
              <a:rPr sz="2400"/>
              <a:t> + 1</a:t>
            </a:r>
          </a:p>
        </p:txBody>
      </p:sp>
      <p:grpSp>
        <p:nvGrpSpPr>
          <p:cNvPr id="257" name="Group 257"/>
          <p:cNvGrpSpPr/>
          <p:nvPr/>
        </p:nvGrpSpPr>
        <p:grpSpPr>
          <a:xfrm>
            <a:off x="533400" y="3552825"/>
            <a:ext cx="8382000" cy="617028"/>
            <a:chOff x="0" y="0"/>
            <a:chExt cx="8382000" cy="617027"/>
          </a:xfrm>
        </p:grpSpPr>
        <p:sp>
          <p:nvSpPr>
            <p:cNvPr id="255" name="Shape 255"/>
            <p:cNvSpPr/>
            <p:nvPr/>
          </p:nvSpPr>
          <p:spPr>
            <a:xfrm>
              <a:off x="0" y="155574"/>
              <a:ext cx="8382000" cy="461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600450" indent="-325755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0 ≤ –2(–4)</a:t>
              </a:r>
              <a:r>
                <a:rPr baseline="40000" sz="2400"/>
                <a:t>2</a:t>
              </a:r>
              <a:r>
                <a:rPr sz="2400"/>
                <a:t> – 6(–4) + 1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542925" y="0"/>
              <a:ext cx="44767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</p:grpSp>
      <p:sp>
        <p:nvSpPr>
          <p:cNvPr id="258" name="Shape 258"/>
          <p:cNvSpPr/>
          <p:nvPr/>
        </p:nvSpPr>
        <p:spPr>
          <a:xfrm>
            <a:off x="876300" y="4151312"/>
            <a:ext cx="20955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905000" indent="-19050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0 ≤ –7	</a:t>
            </a:r>
          </a:p>
        </p:txBody>
      </p:sp>
      <p:sp>
        <p:nvSpPr>
          <p:cNvPr id="259" name="Shape 259"/>
          <p:cNvSpPr/>
          <p:nvPr/>
        </p:nvSpPr>
        <p:spPr>
          <a:xfrm>
            <a:off x="5181600" y="4170362"/>
            <a:ext cx="337057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>
                <a:solidFill>
                  <a:srgbClr val="E01B22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01B22"/>
                </a:solidFill>
              </a:rPr>
              <a:t>✓</a:t>
            </a:r>
          </a:p>
        </p:txBody>
      </p:sp>
      <p:grpSp>
        <p:nvGrpSpPr>
          <p:cNvPr id="262" name="Group 262"/>
          <p:cNvGrpSpPr/>
          <p:nvPr/>
        </p:nvGrpSpPr>
        <p:grpSpPr>
          <a:xfrm>
            <a:off x="1905000" y="4238624"/>
            <a:ext cx="228601" cy="228602"/>
            <a:chOff x="0" y="0"/>
            <a:chExt cx="228600" cy="228600"/>
          </a:xfrm>
        </p:grpSpPr>
        <p:sp>
          <p:nvSpPr>
            <p:cNvPr id="260" name="Shape 260"/>
            <p:cNvSpPr/>
            <p:nvPr/>
          </p:nvSpPr>
          <p:spPr>
            <a:xfrm>
              <a:off x="0" y="0"/>
              <a:ext cx="228601" cy="228601"/>
            </a:xfrm>
            <a:prstGeom prst="line">
              <a:avLst/>
            </a:prstGeom>
            <a:noFill/>
            <a:ln w="381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 flipV="1">
              <a:off x="0" y="-1"/>
              <a:ext cx="228601" cy="228601"/>
            </a:xfrm>
            <a:prstGeom prst="line">
              <a:avLst/>
            </a:prstGeom>
            <a:noFill/>
            <a:ln w="381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263" name="Shape 263"/>
          <p:cNvSpPr/>
          <p:nvPr/>
        </p:nvSpPr>
        <p:spPr>
          <a:xfrm>
            <a:off x="4038600" y="2667000"/>
            <a:ext cx="4800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600450" indent="-3257550">
              <a:lnSpc>
                <a:spcPct val="90000"/>
              </a:lnSpc>
              <a:spcBef>
                <a:spcPts val="500"/>
              </a:spcBef>
            </a:pPr>
            <a:r>
              <a:rPr sz="2400"/>
              <a:t>Test </a:t>
            </a:r>
            <a:r>
              <a:rPr i="1" sz="2400"/>
              <a:t>x</a:t>
            </a:r>
            <a:r>
              <a:rPr sz="2400"/>
              <a:t> = 0.</a:t>
            </a:r>
          </a:p>
        </p:txBody>
      </p:sp>
      <p:sp>
        <p:nvSpPr>
          <p:cNvPr id="264" name="Shape 264"/>
          <p:cNvSpPr/>
          <p:nvPr/>
        </p:nvSpPr>
        <p:spPr>
          <a:xfrm>
            <a:off x="4381500" y="3109912"/>
            <a:ext cx="35052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600450" indent="-3600450">
              <a:lnSpc>
                <a:spcPct val="90000"/>
              </a:lnSpc>
              <a:spcBef>
                <a:spcPts val="500"/>
              </a:spcBef>
            </a:pPr>
            <a:r>
              <a:rPr sz="2400"/>
              <a:t>0 ≤ –2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– 6</a:t>
            </a:r>
            <a:r>
              <a:rPr i="1" sz="2400"/>
              <a:t>x</a:t>
            </a:r>
            <a:r>
              <a:rPr sz="2400"/>
              <a:t> + 1</a:t>
            </a:r>
          </a:p>
        </p:txBody>
      </p:sp>
      <p:sp>
        <p:nvSpPr>
          <p:cNvPr id="265" name="Shape 265"/>
          <p:cNvSpPr/>
          <p:nvPr/>
        </p:nvSpPr>
        <p:spPr>
          <a:xfrm>
            <a:off x="4400550" y="4151312"/>
            <a:ext cx="37338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0 ≤ 1</a:t>
            </a:r>
          </a:p>
        </p:txBody>
      </p:sp>
      <p:sp>
        <p:nvSpPr>
          <p:cNvPr id="266" name="Shape 266"/>
          <p:cNvSpPr/>
          <p:nvPr/>
        </p:nvSpPr>
        <p:spPr>
          <a:xfrm>
            <a:off x="2886075" y="4572000"/>
            <a:ext cx="3124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600450" indent="-3600450">
              <a:lnSpc>
                <a:spcPct val="90000"/>
              </a:lnSpc>
              <a:spcBef>
                <a:spcPts val="500"/>
              </a:spcBef>
            </a:pPr>
            <a:r>
              <a:rPr sz="2400"/>
              <a:t>Test </a:t>
            </a:r>
            <a:r>
              <a:rPr i="1" sz="2400"/>
              <a:t>x</a:t>
            </a:r>
            <a:r>
              <a:rPr sz="2400"/>
              <a:t> = 1.</a:t>
            </a:r>
          </a:p>
        </p:txBody>
      </p:sp>
      <p:sp>
        <p:nvSpPr>
          <p:cNvPr id="267" name="Shape 267"/>
          <p:cNvSpPr/>
          <p:nvPr/>
        </p:nvSpPr>
        <p:spPr>
          <a:xfrm>
            <a:off x="2514600" y="5014912"/>
            <a:ext cx="33528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600450" indent="-3257550">
              <a:lnSpc>
                <a:spcPct val="90000"/>
              </a:lnSpc>
              <a:spcBef>
                <a:spcPts val="500"/>
              </a:spcBef>
            </a:pPr>
            <a:r>
              <a:rPr sz="2400"/>
              <a:t>0 ≤ –2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– 6</a:t>
            </a:r>
            <a:r>
              <a:rPr i="1" sz="2400"/>
              <a:t>x</a:t>
            </a:r>
            <a:r>
              <a:rPr sz="2400"/>
              <a:t> + 1</a:t>
            </a:r>
          </a:p>
        </p:txBody>
      </p:sp>
      <p:grpSp>
        <p:nvGrpSpPr>
          <p:cNvPr id="270" name="Group 270"/>
          <p:cNvGrpSpPr/>
          <p:nvPr/>
        </p:nvGrpSpPr>
        <p:grpSpPr>
          <a:xfrm>
            <a:off x="2514600" y="5457825"/>
            <a:ext cx="5943600" cy="617028"/>
            <a:chOff x="0" y="0"/>
            <a:chExt cx="5943600" cy="617027"/>
          </a:xfrm>
        </p:grpSpPr>
        <p:sp>
          <p:nvSpPr>
            <p:cNvPr id="268" name="Shape 268"/>
            <p:cNvSpPr/>
            <p:nvPr/>
          </p:nvSpPr>
          <p:spPr>
            <a:xfrm>
              <a:off x="0" y="155574"/>
              <a:ext cx="5943600" cy="461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600450" indent="-325755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0 ≤ –2(1)</a:t>
              </a:r>
              <a:r>
                <a:rPr baseline="40000" sz="2400"/>
                <a:t>2</a:t>
              </a:r>
              <a:r>
                <a:rPr sz="2400"/>
                <a:t> – 6(1) + 1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542925" y="0"/>
              <a:ext cx="44767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</p:grpSp>
      <p:sp>
        <p:nvSpPr>
          <p:cNvPr id="271" name="Shape 271"/>
          <p:cNvSpPr/>
          <p:nvPr/>
        </p:nvSpPr>
        <p:spPr>
          <a:xfrm>
            <a:off x="2857500" y="6056312"/>
            <a:ext cx="20955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905000" indent="-19050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0 ≤ –7	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3895725" y="6134099"/>
            <a:ext cx="228601" cy="228602"/>
            <a:chOff x="0" y="0"/>
            <a:chExt cx="228600" cy="228600"/>
          </a:xfrm>
        </p:grpSpPr>
        <p:sp>
          <p:nvSpPr>
            <p:cNvPr id="272" name="Shape 272"/>
            <p:cNvSpPr/>
            <p:nvPr/>
          </p:nvSpPr>
          <p:spPr>
            <a:xfrm>
              <a:off x="0" y="0"/>
              <a:ext cx="228601" cy="228601"/>
            </a:xfrm>
            <a:prstGeom prst="line">
              <a:avLst/>
            </a:prstGeom>
            <a:noFill/>
            <a:ln w="381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73" name="Shape 273"/>
            <p:cNvSpPr/>
            <p:nvPr/>
          </p:nvSpPr>
          <p:spPr>
            <a:xfrm flipV="1">
              <a:off x="0" y="-1"/>
              <a:ext cx="228601" cy="228601"/>
            </a:xfrm>
            <a:prstGeom prst="line">
              <a:avLst/>
            </a:prstGeom>
            <a:noFill/>
            <a:ln w="381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277" name="Group 277"/>
          <p:cNvGrpSpPr/>
          <p:nvPr/>
        </p:nvGrpSpPr>
        <p:grpSpPr>
          <a:xfrm>
            <a:off x="4038600" y="3552825"/>
            <a:ext cx="4343400" cy="617028"/>
            <a:chOff x="0" y="0"/>
            <a:chExt cx="4343400" cy="617027"/>
          </a:xfrm>
        </p:grpSpPr>
        <p:sp>
          <p:nvSpPr>
            <p:cNvPr id="275" name="Shape 275"/>
            <p:cNvSpPr/>
            <p:nvPr/>
          </p:nvSpPr>
          <p:spPr>
            <a:xfrm>
              <a:off x="0" y="155574"/>
              <a:ext cx="4343400" cy="461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600450" indent="-325755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0 ≤ –2(0)</a:t>
              </a:r>
              <a:r>
                <a:rPr baseline="40000" sz="2400"/>
                <a:t>2</a:t>
              </a:r>
              <a:r>
                <a:rPr sz="2400"/>
                <a:t> – 6(0) + 1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542925" y="0"/>
              <a:ext cx="44767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</p:grpSp>
      <p:sp>
        <p:nvSpPr>
          <p:cNvPr id="278" name="Shape 278"/>
          <p:cNvSpPr/>
          <p:nvPr/>
        </p:nvSpPr>
        <p:spPr>
          <a:xfrm>
            <a:off x="2628900" y="771525"/>
            <a:ext cx="5981700" cy="39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>
                <a:solidFill>
                  <a:srgbClr val="CD0000"/>
                </a:solidFill>
              </a:rPr>
              <a:t>Solve </a:t>
            </a:r>
            <a:r>
              <a:rPr b="1" i="1" sz="2000">
                <a:solidFill>
                  <a:srgbClr val="CD0000"/>
                </a:solidFill>
              </a:rPr>
              <a:t>ax</a:t>
            </a:r>
            <a:r>
              <a:rPr b="1" i="1" sz="600">
                <a:solidFill>
                  <a:srgbClr val="CD0000"/>
                </a:solidFill>
              </a:rPr>
              <a:t> </a:t>
            </a:r>
            <a:r>
              <a:rPr b="1" baseline="40000" sz="2000">
                <a:solidFill>
                  <a:srgbClr val="CD0000"/>
                </a:solidFill>
              </a:rPr>
              <a:t>2</a:t>
            </a:r>
            <a:r>
              <a:rPr b="1" sz="2000">
                <a:solidFill>
                  <a:srgbClr val="CD0000"/>
                </a:solidFill>
              </a:rPr>
              <a:t> + </a:t>
            </a:r>
            <a:r>
              <a:rPr b="1" i="1" sz="2000">
                <a:solidFill>
                  <a:srgbClr val="CD0000"/>
                </a:solidFill>
              </a:rPr>
              <a:t>bx </a:t>
            </a:r>
            <a:r>
              <a:rPr b="1" sz="2000">
                <a:solidFill>
                  <a:srgbClr val="CD0000"/>
                </a:solidFill>
              </a:rPr>
              <a:t>+ </a:t>
            </a:r>
            <a:r>
              <a:rPr b="1" i="1" sz="2000">
                <a:solidFill>
                  <a:srgbClr val="CD0000"/>
                </a:solidFill>
              </a:rPr>
              <a:t>c </a:t>
            </a:r>
            <a:r>
              <a:rPr b="1" sz="2000">
                <a:solidFill>
                  <a:srgbClr val="CD0000"/>
                </a:solidFill>
              </a:rPr>
              <a:t>≥ 0 by Graphing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500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nodeType="after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1" dur="500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Class="entr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4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presetClass="entr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9" dur="500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Class="entr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2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presetClass="entr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presetClass="entr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2" dur="500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Class="entr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5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nodeType="afterEffect" presetClass="entr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4" grpId="3"/>
      <p:bldP build="whole" bldLvl="1" animBg="1" rev="0" advAuto="0" spid="257" grpId="4"/>
      <p:bldP build="p" bldLvl="5" animBg="1" rev="0" advAuto="0" spid="265" grpId="10"/>
      <p:bldP build="whole" bldLvl="1" animBg="1" rev="0" advAuto="0" spid="270" grpId="14"/>
      <p:bldP build="p" bldLvl="5" animBg="1" rev="0" advAuto="0" spid="264" grpId="8"/>
      <p:bldP build="p" bldLvl="5" animBg="1" rev="0" advAuto="0" spid="253" grpId="2"/>
      <p:bldP build="whole" bldLvl="1" animBg="1" rev="0" advAuto="0" spid="274" grpId="16"/>
      <p:bldP build="p" bldLvl="5" animBg="1" rev="0" advAuto="0" spid="266" grpId="12"/>
      <p:bldP build="whole" bldLvl="1" animBg="1" rev="0" advAuto="0" spid="262" grpId="6"/>
      <p:bldP build="p" bldLvl="5" animBg="1" rev="0" advAuto="0" spid="271" grpId="15"/>
      <p:bldP build="p" bldLvl="5" animBg="1" rev="0" advAuto="0" spid="252" grpId="1"/>
      <p:bldP build="whole" bldLvl="1" animBg="1" rev="0" advAuto="0" spid="259" grpId="11"/>
      <p:bldP build="p" bldLvl="5" animBg="1" rev="0" advAuto="0" spid="258" grpId="5"/>
      <p:bldP build="whole" bldLvl="1" animBg="1" rev="0" advAuto="0" spid="277" grpId="9"/>
      <p:bldP build="p" bldLvl="5" animBg="1" rev="0" advAuto="0" spid="263" grpId="7"/>
      <p:bldP build="p" bldLvl="5" animBg="1" rev="0" advAuto="0" spid="267" grpId="1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81" name="Shape 28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82" name="Chart 282"/>
          <p:cNvGraphicFramePr/>
          <p:nvPr/>
        </p:nvGraphicFramePr>
        <p:xfrm>
          <a:off x="4831526" y="4014971"/>
          <a:ext cx="2036418" cy="231026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83" name="Shape 283"/>
          <p:cNvSpPr/>
          <p:nvPr/>
        </p:nvSpPr>
        <p:spPr>
          <a:xfrm>
            <a:off x="857250" y="2336800"/>
            <a:ext cx="50101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{</a:t>
            </a:r>
            <a:r>
              <a:rPr b="1" i="1" sz="2400"/>
              <a:t>x</a:t>
            </a:r>
            <a:r>
              <a:rPr b="1" sz="2400"/>
              <a:t> </a:t>
            </a:r>
            <a:r>
              <a:rPr b="1" sz="2400"/>
              <a:t>| –2.77 ≤ </a:t>
            </a:r>
            <a:r>
              <a:rPr b="1" i="1" sz="2400"/>
              <a:t>x</a:t>
            </a:r>
            <a:r>
              <a:rPr b="1" sz="2400"/>
              <a:t> ≤ 1.27}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{</a:t>
            </a:r>
            <a:r>
              <a:rPr b="1" i="1" sz="2400"/>
              <a:t>x</a:t>
            </a:r>
            <a:r>
              <a:rPr b="1" sz="2400"/>
              <a:t> </a:t>
            </a:r>
            <a:r>
              <a:rPr b="1" sz="2400"/>
              <a:t>| –1.27 ≤ </a:t>
            </a:r>
            <a:r>
              <a:rPr b="1" i="1" sz="2400"/>
              <a:t>x</a:t>
            </a:r>
            <a:r>
              <a:rPr b="1" sz="2400"/>
              <a:t> ≤ 2.77}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{</a:t>
            </a:r>
            <a:r>
              <a:rPr b="1" i="1" sz="2400"/>
              <a:t>x</a:t>
            </a:r>
            <a:r>
              <a:rPr b="1" sz="2400"/>
              <a:t> </a:t>
            </a:r>
            <a:r>
              <a:rPr b="1" sz="2400"/>
              <a:t>| </a:t>
            </a:r>
            <a:r>
              <a:rPr b="1" i="1" sz="2400"/>
              <a:t>x</a:t>
            </a:r>
            <a:r>
              <a:rPr b="1" sz="2400"/>
              <a:t> ≤ –2.77 or </a:t>
            </a:r>
            <a:r>
              <a:rPr b="1" i="1" sz="2400"/>
              <a:t>x</a:t>
            </a:r>
            <a:r>
              <a:rPr b="1" sz="2400"/>
              <a:t> ≥ 1.27}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{</a:t>
            </a:r>
            <a:r>
              <a:rPr b="1" i="1" sz="2400"/>
              <a:t>x</a:t>
            </a:r>
            <a:r>
              <a:rPr b="1" sz="2400"/>
              <a:t> </a:t>
            </a:r>
            <a:r>
              <a:rPr b="1" sz="2400"/>
              <a:t>| </a:t>
            </a:r>
            <a:r>
              <a:rPr b="1" i="1" sz="2400"/>
              <a:t>x</a:t>
            </a:r>
            <a:r>
              <a:rPr b="1" sz="2400"/>
              <a:t> ≤ –1.27 or </a:t>
            </a:r>
            <a:r>
              <a:rPr b="1" i="1" sz="2400"/>
              <a:t>x</a:t>
            </a:r>
            <a:r>
              <a:rPr b="1" sz="2400"/>
              <a:t> ≥ 2.77}</a:t>
            </a:r>
          </a:p>
        </p:txBody>
      </p:sp>
      <p:sp>
        <p:nvSpPr>
          <p:cNvPr id="284" name="Shape 284"/>
          <p:cNvSpPr/>
          <p:nvPr/>
        </p:nvSpPr>
        <p:spPr>
          <a:xfrm>
            <a:off x="476250" y="1503362"/>
            <a:ext cx="802005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Solve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7 ≥ 0 by graphing.</a:t>
            </a:r>
          </a:p>
        </p:txBody>
      </p:sp>
      <p:pic>
        <p:nvPicPr>
          <p:cNvPr id="285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860425" y="41846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88" name="E-5-8-3-CYP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4500" y="1250950"/>
            <a:ext cx="1892300" cy="3168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"/>
                            </p:stCondLst>
                            <p:childTnLst>
                              <p:par>
                                <p:cTn id="3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3"/>
      <p:bldP build="whole" bldLvl="1" animBg="1" rev="0" advAuto="0" spid="285" grpId="1"/>
      <p:bldP build="whole" bldLvl="1" animBg="1" rev="0" advAuto="0" spid="286" grpId="2"/>
      <p:bldP build="whole" bldLvl="1" animBg="1" rev="0" advAuto="0" spid="282" grpId="5"/>
      <p:bldP build="whole" bldLvl="1" animBg="1" rev="0" advAuto="0" spid="287" grpId="6"/>
      <p:bldP build="whole" bldLvl="1" animBg="1" rev="0" advAuto="0" spid="283" grpId="4"/>
      <p:bldP build="whole" bldLvl="1" animBg="1" rev="0" advAuto="0" spid="288" grpId="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91" name="Shape 291"/>
          <p:cNvSpPr/>
          <p:nvPr/>
        </p:nvSpPr>
        <p:spPr>
          <a:xfrm>
            <a:off x="4267200" y="762000"/>
            <a:ext cx="4343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a Quadratic Inequality</a:t>
            </a:r>
          </a:p>
        </p:txBody>
      </p:sp>
      <p:sp>
        <p:nvSpPr>
          <p:cNvPr id="292" name="Shape 292"/>
          <p:cNvSpPr/>
          <p:nvPr/>
        </p:nvSpPr>
        <p:spPr>
          <a:xfrm>
            <a:off x="723900" y="1371600"/>
            <a:ext cx="7962900" cy="206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SPORTS</a:t>
            </a:r>
            <a:r>
              <a:rPr sz="2400">
                <a:solidFill>
                  <a:srgbClr val="00539D"/>
                </a:solidFill>
              </a:rPr>
              <a:t>  </a:t>
            </a:r>
            <a:r>
              <a:rPr b="1" sz="2400">
                <a:solidFill>
                  <a:srgbClr val="00539D"/>
                </a:solidFill>
              </a:rPr>
              <a:t>The height of a ball above the ground after it is thrown upwards at 40 feet per second can be modeled by the function </a:t>
            </a:r>
            <a:r>
              <a:rPr b="1" i="1" sz="2400">
                <a:solidFill>
                  <a:srgbClr val="00539D"/>
                </a:solidFill>
              </a:rPr>
              <a:t>h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= 40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16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, where the height </a:t>
            </a:r>
            <a:r>
              <a:rPr b="1" i="1" sz="2400">
                <a:solidFill>
                  <a:srgbClr val="00539D"/>
                </a:solidFill>
              </a:rPr>
              <a:t>h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is given in feet and the time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is in seconds. At what time in its flight is the ball within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15 feet of the ground? </a:t>
            </a:r>
          </a:p>
        </p:txBody>
      </p:sp>
      <p:sp>
        <p:nvSpPr>
          <p:cNvPr id="293" name="Shape 293"/>
          <p:cNvSpPr/>
          <p:nvPr/>
        </p:nvSpPr>
        <p:spPr>
          <a:xfrm>
            <a:off x="381000" y="3514725"/>
            <a:ext cx="83820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The function </a:t>
            </a:r>
            <a:r>
              <a:rPr i="1" sz="2400"/>
              <a:t>h</a:t>
            </a:r>
            <a:r>
              <a:rPr sz="2400"/>
              <a:t>(</a:t>
            </a:r>
            <a:r>
              <a:rPr i="1" sz="2400"/>
              <a:t>x</a:t>
            </a:r>
            <a:r>
              <a:rPr sz="2400"/>
              <a:t>) describes the height of the ball. Therefore, you want to find values of</a:t>
            </a:r>
            <a:r>
              <a:rPr i="1" sz="2400"/>
              <a:t> x</a:t>
            </a:r>
            <a:r>
              <a:rPr sz="2400"/>
              <a:t> for which </a:t>
            </a:r>
            <a:r>
              <a:rPr i="1" sz="2400"/>
              <a:t>h</a:t>
            </a:r>
            <a:r>
              <a:rPr sz="2400"/>
              <a:t>(</a:t>
            </a:r>
            <a:r>
              <a:rPr i="1" sz="2400"/>
              <a:t>x</a:t>
            </a:r>
            <a:r>
              <a:rPr sz="2400"/>
              <a:t>) ≤ 15.</a:t>
            </a:r>
          </a:p>
        </p:txBody>
      </p:sp>
      <p:sp>
        <p:nvSpPr>
          <p:cNvPr id="294" name="Shape 294"/>
          <p:cNvSpPr/>
          <p:nvPr/>
        </p:nvSpPr>
        <p:spPr>
          <a:xfrm>
            <a:off x="381000" y="4289425"/>
            <a:ext cx="8382000" cy="1590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2743200" algn="l"/>
                <a:tab pos="2971800" algn="l"/>
              </a:tabLst>
            </a:pPr>
            <a:r>
              <a:rPr i="1" sz="2400"/>
              <a:t>                     h</a:t>
            </a:r>
            <a:r>
              <a:rPr sz="2400"/>
              <a:t>(</a:t>
            </a:r>
            <a:r>
              <a:rPr i="1" sz="2400"/>
              <a:t>x</a:t>
            </a:r>
            <a:r>
              <a:rPr sz="2400"/>
              <a:t>)	≤	15	Original inequality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2743200" algn="l"/>
                <a:tab pos="2971800" algn="l"/>
              </a:tabLst>
            </a:pPr>
            <a:r>
              <a:rPr sz="2400"/>
              <a:t>          40</a:t>
            </a:r>
            <a:r>
              <a:rPr i="1" sz="2400"/>
              <a:t>x</a:t>
            </a:r>
            <a:r>
              <a:rPr sz="2400"/>
              <a:t> – 16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	≤	15	</a:t>
            </a:r>
            <a:r>
              <a:rPr i="1" sz="2400"/>
              <a:t>h</a:t>
            </a:r>
            <a:r>
              <a:rPr sz="2400"/>
              <a:t>(</a:t>
            </a:r>
            <a:r>
              <a:rPr i="1" sz="2400"/>
              <a:t>x</a:t>
            </a:r>
            <a:r>
              <a:rPr sz="2400"/>
              <a:t>) = 40</a:t>
            </a:r>
            <a:r>
              <a:rPr i="1" sz="2400"/>
              <a:t>x</a:t>
            </a:r>
            <a:r>
              <a:rPr sz="2400"/>
              <a:t> – 16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2743200" algn="l"/>
                <a:tab pos="2971800" algn="l"/>
              </a:tabLst>
            </a:pPr>
            <a:r>
              <a:rPr sz="2400"/>
              <a:t>–16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+ 40</a:t>
            </a:r>
            <a:r>
              <a:rPr i="1" sz="2400"/>
              <a:t>x</a:t>
            </a:r>
            <a:r>
              <a:rPr sz="2400"/>
              <a:t> – 15	≤	0	Subtract 15 from each side.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4" grpId="3"/>
      <p:bldP build="p" bldLvl="5" animBg="1" rev="0" advAuto="0" spid="293" grpId="2"/>
      <p:bldP build="p" bldLvl="5" animBg="1" rev="0" advAuto="0" spid="29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97" name="Shape 297"/>
          <p:cNvSpPr/>
          <p:nvPr/>
        </p:nvSpPr>
        <p:spPr>
          <a:xfrm>
            <a:off x="4267200" y="762000"/>
            <a:ext cx="4343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a Quadratic Inequality</a:t>
            </a:r>
          </a:p>
        </p:txBody>
      </p:sp>
      <p:sp>
        <p:nvSpPr>
          <p:cNvPr id="298" name="Shape 298"/>
          <p:cNvSpPr/>
          <p:nvPr/>
        </p:nvSpPr>
        <p:spPr>
          <a:xfrm>
            <a:off x="742950" y="1390650"/>
            <a:ext cx="7705725" cy="81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/>
              <a:t>Graph the related function –16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+ 40</a:t>
            </a:r>
            <a:r>
              <a:rPr i="1" sz="2400"/>
              <a:t>x</a:t>
            </a:r>
            <a:r>
              <a:rPr sz="2400"/>
              <a:t> – 15 = 0 using a graphing calculator.</a:t>
            </a:r>
          </a:p>
        </p:txBody>
      </p:sp>
      <p:sp>
        <p:nvSpPr>
          <p:cNvPr id="299" name="Shape 299"/>
          <p:cNvSpPr/>
          <p:nvPr/>
        </p:nvSpPr>
        <p:spPr>
          <a:xfrm>
            <a:off x="3981450" y="2344737"/>
            <a:ext cx="480060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114300">
              <a:lnSpc>
                <a:spcPct val="90000"/>
              </a:lnSpc>
              <a:spcBef>
                <a:spcPts val="500"/>
              </a:spcBef>
            </a:pPr>
            <a:r>
              <a:rPr sz="2400"/>
              <a:t>The zeros are about 0.46 and 2.04. The graph lies below the </a:t>
            </a:r>
            <a:br>
              <a:rPr sz="2400"/>
            </a:br>
            <a:r>
              <a:rPr i="1" sz="2400"/>
              <a:t>x</a:t>
            </a:r>
            <a:r>
              <a:rPr sz="2400"/>
              <a:t>-axis when </a:t>
            </a:r>
            <a:r>
              <a:rPr i="1" sz="2400"/>
              <a:t>x</a:t>
            </a:r>
            <a:r>
              <a:rPr sz="2400"/>
              <a:t> &lt; 0.46 or </a:t>
            </a:r>
            <a:r>
              <a:rPr i="1" sz="2400"/>
              <a:t>x</a:t>
            </a:r>
            <a:r>
              <a:rPr sz="2400"/>
              <a:t> &gt; 2.04.</a:t>
            </a:r>
          </a:p>
        </p:txBody>
      </p:sp>
      <p:sp>
        <p:nvSpPr>
          <p:cNvPr id="300" name="Shape 300"/>
          <p:cNvSpPr/>
          <p:nvPr/>
        </p:nvSpPr>
        <p:spPr>
          <a:xfrm>
            <a:off x="400050" y="4733925"/>
            <a:ext cx="8229600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Thus, the ball is within 15 feet of the ground for the first 0.46 second of its flight, from 0 to 0.46 second, and again after 2.04 seconds until the ball hits the ground at 2.5 seconds.</a:t>
            </a:r>
          </a:p>
        </p:txBody>
      </p:sp>
      <p:pic>
        <p:nvPicPr>
          <p:cNvPr id="301" name="ALG2_05_5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575" y="2314575"/>
            <a:ext cx="3181350" cy="2259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8" grpId="1"/>
      <p:bldP build="p" bldLvl="5" animBg="1" rev="0" advAuto="0" spid="299" grpId="3"/>
      <p:bldP build="whole" bldLvl="1" animBg="1" rev="0" advAuto="0" spid="301" grpId="2"/>
      <p:bldP build="p" bldLvl="5" animBg="1" rev="0" advAuto="0" spid="300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04" name="Shape 30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05" name="Chart 30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06" name="Shape 306"/>
          <p:cNvSpPr/>
          <p:nvPr/>
        </p:nvSpPr>
        <p:spPr>
          <a:xfrm>
            <a:off x="857250" y="3330574"/>
            <a:ext cx="4857750" cy="26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000"/>
              </a:spcBef>
            </a:pPr>
            <a:r>
              <a:rPr b="1" sz="2200">
                <a:solidFill>
                  <a:srgbClr val="00539D"/>
                </a:solidFill>
              </a:rPr>
              <a:t>A.</a:t>
            </a:r>
            <a:r>
              <a:rPr b="1" sz="2200"/>
              <a:t>	for the first 0.5 second and again after 1.25 seconds</a:t>
            </a:r>
            <a:endParaRPr b="1" sz="2200"/>
          </a:p>
          <a:p>
            <a:pPr lvl="0" marL="533400" indent="-533400">
              <a:lnSpc>
                <a:spcPct val="90000"/>
              </a:lnSpc>
              <a:spcBef>
                <a:spcPts val="1000"/>
              </a:spcBef>
            </a:pPr>
            <a:r>
              <a:rPr b="1" sz="2200">
                <a:solidFill>
                  <a:srgbClr val="00539D"/>
                </a:solidFill>
              </a:rPr>
              <a:t>B.</a:t>
            </a:r>
            <a:r>
              <a:rPr b="1" sz="2200"/>
              <a:t>	for the first 0.5 second only</a:t>
            </a:r>
            <a:endParaRPr b="1" sz="2200"/>
          </a:p>
          <a:p>
            <a:pPr lvl="0" marL="533400" indent="-533400">
              <a:lnSpc>
                <a:spcPct val="90000"/>
              </a:lnSpc>
              <a:spcBef>
                <a:spcPts val="1000"/>
              </a:spcBef>
            </a:pPr>
            <a:r>
              <a:rPr b="1" sz="2200">
                <a:solidFill>
                  <a:srgbClr val="00539D"/>
                </a:solidFill>
              </a:rPr>
              <a:t>C.</a:t>
            </a:r>
            <a:r>
              <a:rPr b="1" sz="2200"/>
              <a:t>	between 0.5 second and </a:t>
            </a:r>
            <a:br>
              <a:rPr b="1" sz="2200"/>
            </a:br>
            <a:r>
              <a:rPr b="1" sz="2200"/>
              <a:t>1.25 seconds</a:t>
            </a:r>
            <a:endParaRPr b="1" sz="2200"/>
          </a:p>
          <a:p>
            <a:pPr lvl="0" marL="533400" indent="-533400">
              <a:lnSpc>
                <a:spcPct val="90000"/>
              </a:lnSpc>
              <a:spcBef>
                <a:spcPts val="1000"/>
              </a:spcBef>
            </a:pPr>
            <a:r>
              <a:rPr b="1" sz="2200">
                <a:solidFill>
                  <a:srgbClr val="00539D"/>
                </a:solidFill>
              </a:rPr>
              <a:t>D.</a:t>
            </a:r>
            <a:r>
              <a:rPr b="1" sz="2200"/>
              <a:t>	It is never within 10 feet of </a:t>
            </a:r>
            <a:br>
              <a:rPr b="1" sz="2200"/>
            </a:br>
            <a:r>
              <a:rPr b="1" sz="2200"/>
              <a:t>the ground.</a:t>
            </a:r>
          </a:p>
        </p:txBody>
      </p:sp>
      <p:sp>
        <p:nvSpPr>
          <p:cNvPr id="307" name="Shape 307"/>
          <p:cNvSpPr/>
          <p:nvPr/>
        </p:nvSpPr>
        <p:spPr>
          <a:xfrm>
            <a:off x="476250" y="1514475"/>
            <a:ext cx="8286750" cy="162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200">
                <a:solidFill>
                  <a:srgbClr val="E01B22"/>
                </a:solidFill>
              </a:rPr>
              <a:t>SPORTS</a:t>
            </a:r>
            <a:r>
              <a:rPr sz="2200">
                <a:solidFill>
                  <a:srgbClr val="00539D"/>
                </a:solidFill>
              </a:rPr>
              <a:t>  </a:t>
            </a:r>
            <a:r>
              <a:rPr b="1" sz="2200">
                <a:solidFill>
                  <a:srgbClr val="00539D"/>
                </a:solidFill>
              </a:rPr>
              <a:t>The height of a ball above the ground after it is thrown upwards at 28 feet per second can be modeled by the function </a:t>
            </a:r>
            <a:r>
              <a:rPr b="1" i="1" sz="2200">
                <a:solidFill>
                  <a:srgbClr val="00539D"/>
                </a:solidFill>
              </a:rPr>
              <a:t>h</a:t>
            </a:r>
            <a:r>
              <a:rPr b="1" sz="2200">
                <a:solidFill>
                  <a:srgbClr val="00539D"/>
                </a:solidFill>
              </a:rPr>
              <a:t>(</a:t>
            </a:r>
            <a:r>
              <a:rPr b="1" i="1" sz="2200">
                <a:solidFill>
                  <a:srgbClr val="00539D"/>
                </a:solidFill>
              </a:rPr>
              <a:t>x</a:t>
            </a:r>
            <a:r>
              <a:rPr b="1" sz="2200">
                <a:solidFill>
                  <a:srgbClr val="00539D"/>
                </a:solidFill>
              </a:rPr>
              <a:t>) = 28</a:t>
            </a:r>
            <a:r>
              <a:rPr b="1" i="1" sz="2200">
                <a:solidFill>
                  <a:srgbClr val="00539D"/>
                </a:solidFill>
              </a:rPr>
              <a:t>x</a:t>
            </a:r>
            <a:r>
              <a:rPr b="1" sz="2200">
                <a:solidFill>
                  <a:srgbClr val="00539D"/>
                </a:solidFill>
              </a:rPr>
              <a:t> – 16</a:t>
            </a:r>
            <a:r>
              <a:rPr b="1" i="1" sz="22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200">
                <a:solidFill>
                  <a:srgbClr val="00539D"/>
                </a:solidFill>
              </a:rPr>
              <a:t>2</a:t>
            </a:r>
            <a:r>
              <a:rPr b="1" sz="2200">
                <a:solidFill>
                  <a:srgbClr val="00539D"/>
                </a:solidFill>
              </a:rPr>
              <a:t>, where the height </a:t>
            </a:r>
            <a:r>
              <a:rPr b="1" i="1" sz="2200">
                <a:solidFill>
                  <a:srgbClr val="00539D"/>
                </a:solidFill>
              </a:rPr>
              <a:t>h</a:t>
            </a:r>
            <a:r>
              <a:rPr b="1" sz="2200">
                <a:solidFill>
                  <a:srgbClr val="00539D"/>
                </a:solidFill>
              </a:rPr>
              <a:t>(</a:t>
            </a:r>
            <a:r>
              <a:rPr b="1" i="1" sz="2200">
                <a:solidFill>
                  <a:srgbClr val="00539D"/>
                </a:solidFill>
              </a:rPr>
              <a:t>x</a:t>
            </a:r>
            <a:r>
              <a:rPr b="1" sz="2200">
                <a:solidFill>
                  <a:srgbClr val="00539D"/>
                </a:solidFill>
              </a:rPr>
              <a:t>) is given in feet and the time </a:t>
            </a:r>
            <a:r>
              <a:rPr b="1" i="1" sz="2200">
                <a:solidFill>
                  <a:srgbClr val="00539D"/>
                </a:solidFill>
              </a:rPr>
              <a:t>x</a:t>
            </a:r>
            <a:r>
              <a:rPr b="1" sz="2200">
                <a:solidFill>
                  <a:srgbClr val="00539D"/>
                </a:solidFill>
              </a:rPr>
              <a:t> is in seconds. At what time in its flight is the ball within 10 feet of the ground?</a:t>
            </a:r>
          </a:p>
        </p:txBody>
      </p:sp>
      <p:sp>
        <p:nvSpPr>
          <p:cNvPr id="308" name="Shape 308"/>
          <p:cNvSpPr/>
          <p:nvPr/>
        </p:nvSpPr>
        <p:spPr>
          <a:xfrm>
            <a:off x="828675" y="32956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0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3"/>
      <p:bldP build="whole" bldLvl="1" animBg="1" rev="0" advAuto="0" spid="309" grpId="1"/>
      <p:bldP build="whole" bldLvl="1" animBg="1" rev="0" advAuto="0" spid="308" grpId="6"/>
      <p:bldP build="whole" bldLvl="1" animBg="1" rev="0" advAuto="0" spid="310" grpId="2"/>
      <p:bldP build="whole" bldLvl="1" animBg="1" rev="0" advAuto="0" spid="305" grpId="5"/>
      <p:bldP build="whole" bldLvl="1" animBg="1" rev="0" advAuto="0" spid="306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13" name="Shape 31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a Quadratic Inequality Algebraically</a:t>
            </a:r>
          </a:p>
        </p:txBody>
      </p:sp>
      <p:sp>
        <p:nvSpPr>
          <p:cNvPr id="314" name="Shape 314"/>
          <p:cNvSpPr/>
          <p:nvPr/>
        </p:nvSpPr>
        <p:spPr>
          <a:xfrm>
            <a:off x="800100" y="1504950"/>
            <a:ext cx="770572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≤ 2 algebraically.</a:t>
            </a:r>
          </a:p>
        </p:txBody>
      </p:sp>
      <p:sp>
        <p:nvSpPr>
          <p:cNvPr id="315" name="Shape 315"/>
          <p:cNvSpPr/>
          <p:nvPr/>
        </p:nvSpPr>
        <p:spPr>
          <a:xfrm>
            <a:off x="457200" y="2190750"/>
            <a:ext cx="83820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First, solve the related quadratic equation 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+ </a:t>
            </a:r>
            <a:r>
              <a:rPr i="1" sz="2400"/>
              <a:t>x</a:t>
            </a:r>
            <a:r>
              <a:rPr sz="2400"/>
              <a:t> = 2.</a:t>
            </a:r>
          </a:p>
        </p:txBody>
      </p:sp>
      <p:sp>
        <p:nvSpPr>
          <p:cNvPr id="316" name="Shape 316"/>
          <p:cNvSpPr/>
          <p:nvPr/>
        </p:nvSpPr>
        <p:spPr>
          <a:xfrm>
            <a:off x="457200" y="2806700"/>
            <a:ext cx="8382000" cy="2057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000500" indent="-3657600">
              <a:lnSpc>
                <a:spcPct val="90000"/>
              </a:lnSpc>
              <a:spcBef>
                <a:spcPts val="500"/>
              </a:spcBef>
              <a:tabLst>
                <a:tab pos="1117600" algn="l"/>
                <a:tab pos="1346200" algn="l"/>
                <a:tab pos="2171700" algn="l"/>
                <a:tab pos="2400300" algn="l"/>
                <a:tab pos="2743200" algn="l"/>
                <a:tab pos="2971800" algn="l"/>
              </a:tabLst>
            </a:pPr>
            <a:r>
              <a:rPr i="1" sz="2400"/>
              <a:t>           x</a:t>
            </a:r>
            <a:r>
              <a:rPr baseline="40000" sz="2400"/>
              <a:t>2</a:t>
            </a:r>
            <a:r>
              <a:rPr sz="2400"/>
              <a:t> + </a:t>
            </a:r>
            <a:r>
              <a:rPr i="1" sz="2400"/>
              <a:t>x</a:t>
            </a:r>
            <a:r>
              <a:rPr sz="2400"/>
              <a:t>	=	2			Related quadratic equation</a:t>
            </a:r>
            <a:endParaRPr sz="2400"/>
          </a:p>
          <a:p>
            <a:pPr lvl="0" marL="4000500" indent="-3657600">
              <a:lnSpc>
                <a:spcPct val="90000"/>
              </a:lnSpc>
              <a:spcBef>
                <a:spcPts val="500"/>
              </a:spcBef>
              <a:tabLst>
                <a:tab pos="1117600" algn="l"/>
                <a:tab pos="1346200" algn="l"/>
                <a:tab pos="2171700" algn="l"/>
                <a:tab pos="2400300" algn="l"/>
                <a:tab pos="2743200" algn="l"/>
                <a:tab pos="2971800" algn="l"/>
              </a:tabLst>
            </a:pPr>
            <a:r>
              <a:rPr i="1" sz="2400"/>
              <a:t>     x</a:t>
            </a:r>
            <a:r>
              <a:rPr baseline="40000" sz="2400"/>
              <a:t>2</a:t>
            </a:r>
            <a:r>
              <a:rPr sz="2400"/>
              <a:t> + </a:t>
            </a:r>
            <a:r>
              <a:rPr i="1" sz="2400"/>
              <a:t>x</a:t>
            </a:r>
            <a:r>
              <a:rPr sz="2400"/>
              <a:t> </a:t>
            </a:r>
            <a:r>
              <a:rPr sz="2400">
                <a:solidFill>
                  <a:srgbClr val="E01B22"/>
                </a:solidFill>
              </a:rPr>
              <a:t>– 2</a:t>
            </a:r>
            <a:r>
              <a:rPr sz="2400"/>
              <a:t>	=	0			Subtract 2 from each side.</a:t>
            </a:r>
            <a:endParaRPr sz="2400"/>
          </a:p>
          <a:p>
            <a:pPr lvl="0" marL="4000500" indent="-3657600">
              <a:lnSpc>
                <a:spcPct val="90000"/>
              </a:lnSpc>
              <a:spcBef>
                <a:spcPts val="500"/>
              </a:spcBef>
              <a:tabLst>
                <a:tab pos="1117600" algn="l"/>
                <a:tab pos="1346200" algn="l"/>
                <a:tab pos="2171700" algn="l"/>
                <a:tab pos="2400300" algn="l"/>
                <a:tab pos="2743200" algn="l"/>
                <a:tab pos="2971800" algn="l"/>
              </a:tabLst>
            </a:pPr>
            <a:r>
              <a:rPr sz="2400"/>
              <a:t>(</a:t>
            </a:r>
            <a:r>
              <a:rPr i="1" sz="2400"/>
              <a:t>x</a:t>
            </a:r>
            <a:r>
              <a:rPr sz="2400"/>
              <a:t> + 2)(</a:t>
            </a:r>
            <a:r>
              <a:rPr i="1" sz="2400"/>
              <a:t>x</a:t>
            </a:r>
            <a:r>
              <a:rPr sz="2400"/>
              <a:t> – 1)	=	0			Factor.</a:t>
            </a:r>
            <a:endParaRPr sz="2400"/>
          </a:p>
          <a:p>
            <a:pPr lvl="0" marL="4000500" indent="-3657600">
              <a:lnSpc>
                <a:spcPct val="90000"/>
              </a:lnSpc>
              <a:spcBef>
                <a:spcPts val="500"/>
              </a:spcBef>
              <a:tabLst>
                <a:tab pos="1117600" algn="l"/>
                <a:tab pos="1346200" algn="l"/>
                <a:tab pos="2171700" algn="l"/>
                <a:tab pos="2400300" algn="l"/>
                <a:tab pos="2743200" algn="l"/>
                <a:tab pos="2971800" algn="l"/>
              </a:tabLst>
            </a:pPr>
            <a:r>
              <a:rPr i="1" sz="2400"/>
              <a:t>x</a:t>
            </a:r>
            <a:r>
              <a:rPr sz="2400"/>
              <a:t> + 2 = 0 or </a:t>
            </a:r>
            <a:r>
              <a:rPr i="1" sz="2400"/>
              <a:t>x</a:t>
            </a:r>
            <a:r>
              <a:rPr sz="2400"/>
              <a:t> – 1 = 0	Zero Product Property</a:t>
            </a:r>
            <a:endParaRPr sz="2400"/>
          </a:p>
          <a:p>
            <a:pPr lvl="0" marL="4000500" indent="-3657600">
              <a:lnSpc>
                <a:spcPct val="90000"/>
              </a:lnSpc>
              <a:spcBef>
                <a:spcPts val="500"/>
              </a:spcBef>
              <a:tabLst>
                <a:tab pos="1117600" algn="l"/>
                <a:tab pos="1346200" algn="l"/>
                <a:tab pos="2171700" algn="l"/>
                <a:tab pos="2400300" algn="l"/>
                <a:tab pos="2743200" algn="l"/>
                <a:tab pos="2971800" algn="l"/>
              </a:tabLst>
            </a:pPr>
            <a:r>
              <a:rPr i="1" sz="2400"/>
              <a:t>      x</a:t>
            </a:r>
            <a:r>
              <a:rPr sz="2400"/>
              <a:t>	=	–2 		 </a:t>
            </a:r>
            <a:r>
              <a:rPr i="1" sz="2400"/>
              <a:t>x</a:t>
            </a:r>
            <a:r>
              <a:rPr sz="2400"/>
              <a:t>	= 1	Solve each equation.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4" grpId="1"/>
      <p:bldP build="p" bldLvl="5" animBg="1" rev="0" advAuto="0" spid="315" grpId="2"/>
      <p:bldP build="p" bldLvl="5" animBg="1" rev="0" advAuto="0" spid="31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5" name="Shape 145"/>
          <p:cNvSpPr/>
          <p:nvPr/>
        </p:nvSpPr>
        <p:spPr>
          <a:xfrm>
            <a:off x="1066800" y="1855787"/>
            <a:ext cx="7583488" cy="2359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Then/Now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New Vocabulary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4" invalidUrl="" action="ppaction://hlinksldjump" tgtFrame="" tooltip="" history="1" highlightClick="0" endSnd="0"/>
              </a:rPr>
              <a:t>Example 1:  Graph a Quadratic Inequality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5" invalidUrl="" action="ppaction://hlinksldjump" tgtFrame="" tooltip="" history="1" highlightClick="0" endSnd="0"/>
              </a:rPr>
              <a:t>Example 2:  Solve </a:t>
            </a:r>
            <a:r>
              <a:rPr b="1" i="1" sz="2000">
                <a:hlinkClick r:id="rId5" invalidUrl="" action="ppaction://hlinksldjump" tgtFrame="" tooltip="" history="1" highlightClick="0" endSnd="0"/>
              </a:rPr>
              <a:t>ax</a:t>
            </a:r>
            <a:r>
              <a:rPr b="1" i="1" sz="600">
                <a:hlinkClick r:id="rId5" invalidUrl="" action="ppaction://hlinksldjump" tgtFrame="" tooltip="" history="1" highlightClick="0" endSnd="0"/>
              </a:rPr>
              <a:t> </a:t>
            </a:r>
            <a:r>
              <a:rPr b="1" baseline="40000" sz="2000">
                <a:hlinkClick r:id="rId5" invalidUrl="" action="ppaction://hlinksldjump" tgtFrame="" tooltip="" history="1" highlightClick="0" endSnd="0"/>
              </a:rPr>
              <a:t>2</a:t>
            </a:r>
            <a:r>
              <a:rPr b="1" sz="2000">
                <a:hlinkClick r:id="rId5" invalidUrl="" action="ppaction://hlinksldjump" tgtFrame="" tooltip="" history="1" highlightClick="0" endSnd="0"/>
              </a:rPr>
              <a:t> + </a:t>
            </a:r>
            <a:r>
              <a:rPr b="1" i="1" sz="2000">
                <a:hlinkClick r:id="rId5" invalidUrl="" action="ppaction://hlinksldjump" tgtFrame="" tooltip="" history="1" highlightClick="0" endSnd="0"/>
              </a:rPr>
              <a:t>bx</a:t>
            </a:r>
            <a:r>
              <a:rPr b="1" sz="2000">
                <a:hlinkClick r:id="rId5" invalidUrl="" action="ppaction://hlinksldjump" tgtFrame="" tooltip="" history="1" highlightClick="0" endSnd="0"/>
              </a:rPr>
              <a:t> + </a:t>
            </a:r>
            <a:r>
              <a:rPr b="1" i="1" sz="2000">
                <a:hlinkClick r:id="rId5" invalidUrl="" action="ppaction://hlinksldjump" tgtFrame="" tooltip="" history="1" highlightClick="0" endSnd="0"/>
              </a:rPr>
              <a:t>c</a:t>
            </a:r>
            <a:r>
              <a:rPr b="1" sz="2000">
                <a:hlinkClick r:id="rId5" invalidUrl="" action="ppaction://hlinksldjump" tgtFrame="" tooltip="" history="1" highlightClick="0" endSnd="0"/>
              </a:rPr>
              <a:t> &lt; 0 by Graphing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6" invalidUrl="" action="ppaction://hlinksldjump" tgtFrame="" tooltip="" history="1" highlightClick="0" endSnd="0"/>
              </a:rPr>
              <a:t>Example 3:  Solve </a:t>
            </a:r>
            <a:r>
              <a:rPr b="1" i="1" sz="2000">
                <a:hlinkClick r:id="rId6" invalidUrl="" action="ppaction://hlinksldjump" tgtFrame="" tooltip="" history="1" highlightClick="0" endSnd="0"/>
              </a:rPr>
              <a:t>ax</a:t>
            </a:r>
            <a:r>
              <a:rPr b="1" i="1" sz="600">
                <a:hlinkClick r:id="rId6" invalidUrl="" action="ppaction://hlinksldjump" tgtFrame="" tooltip="" history="1" highlightClick="0" endSnd="0"/>
              </a:rPr>
              <a:t> </a:t>
            </a:r>
            <a:r>
              <a:rPr b="1" baseline="40000" sz="2000">
                <a:hlinkClick r:id="rId6" invalidUrl="" action="ppaction://hlinksldjump" tgtFrame="" tooltip="" history="1" highlightClick="0" endSnd="0"/>
              </a:rPr>
              <a:t>2</a:t>
            </a:r>
            <a:r>
              <a:rPr b="1" sz="2000">
                <a:hlinkClick r:id="rId6" invalidUrl="" action="ppaction://hlinksldjump" tgtFrame="" tooltip="" history="1" highlightClick="0" endSnd="0"/>
              </a:rPr>
              <a:t> + </a:t>
            </a:r>
            <a:r>
              <a:rPr b="1" i="1" sz="2000">
                <a:hlinkClick r:id="rId6" invalidUrl="" action="ppaction://hlinksldjump" tgtFrame="" tooltip="" history="1" highlightClick="0" endSnd="0"/>
              </a:rPr>
              <a:t>bx</a:t>
            </a:r>
            <a:r>
              <a:rPr b="1" sz="2000">
                <a:hlinkClick r:id="rId6" invalidUrl="" action="ppaction://hlinksldjump" tgtFrame="" tooltip="" history="1" highlightClick="0" endSnd="0"/>
              </a:rPr>
              <a:t> + </a:t>
            </a:r>
            <a:r>
              <a:rPr b="1" i="1" sz="2000">
                <a:hlinkClick r:id="rId6" invalidUrl="" action="ppaction://hlinksldjump" tgtFrame="" tooltip="" history="1" highlightClick="0" endSnd="0"/>
              </a:rPr>
              <a:t>c</a:t>
            </a:r>
            <a:r>
              <a:rPr b="1" sz="2000">
                <a:hlinkClick r:id="rId6" invalidUrl="" action="ppaction://hlinksldjump" tgtFrame="" tooltip="" history="1" highlightClick="0" endSnd="0"/>
              </a:rPr>
              <a:t> </a:t>
            </a:r>
            <a:r>
              <a:rPr b="1" sz="2000">
                <a:hlinkClick r:id="rId6" invalidUrl="" action="ppaction://hlinksldjump" tgtFrame="" tooltip="" history="1" highlightClick="0" endSnd="0"/>
              </a:rPr>
              <a:t>≥ 0 by Graphing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7" invalidUrl="" action="ppaction://hlinksldjump" tgtFrame="" tooltip="" history="1" highlightClick="0" endSnd="0"/>
              </a:rPr>
              <a:t>Example 4:  Real-World Example: Solve a Quadratic Inequality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8" invalidUrl="" action="ppaction://hlinksldjump" tgtFrame="" tooltip="" history="1" highlightClick="0" endSnd="0"/>
              </a:rPr>
              <a:t>Example 5:  Solve a Quadratic Inequality Algebraically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19" name="Shape 319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a Quadratic Inequality Algebraically</a:t>
            </a:r>
          </a:p>
        </p:txBody>
      </p:sp>
      <p:sp>
        <p:nvSpPr>
          <p:cNvPr id="320" name="Shape 320"/>
          <p:cNvSpPr/>
          <p:nvPr/>
        </p:nvSpPr>
        <p:spPr>
          <a:xfrm>
            <a:off x="800100" y="1333500"/>
            <a:ext cx="8039100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Plot –2 and 1 on a number line. Use closed circles since these solutions are included. Notice that the number line is separated into 3 intervals.</a:t>
            </a:r>
          </a:p>
        </p:txBody>
      </p:sp>
      <p:sp>
        <p:nvSpPr>
          <p:cNvPr id="321" name="Shape 321"/>
          <p:cNvSpPr/>
          <p:nvPr/>
        </p:nvSpPr>
        <p:spPr>
          <a:xfrm>
            <a:off x="457200" y="3563937"/>
            <a:ext cx="8382000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sz="2400"/>
              <a:t>Test a value in each interval to see if it satisfies the </a:t>
            </a:r>
            <a:br>
              <a:rPr sz="2400"/>
            </a:br>
            <a:r>
              <a:rPr sz="2400"/>
              <a:t>original inequality.</a:t>
            </a:r>
          </a:p>
        </p:txBody>
      </p:sp>
      <p:pic>
        <p:nvPicPr>
          <p:cNvPr id="322" name="ALG2_05_5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6287" y="2344737"/>
            <a:ext cx="4706938" cy="1114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ALG2_05_6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3575" y="4318000"/>
            <a:ext cx="5934075" cy="179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2"/>
      <p:bldP build="p" bldLvl="5" animBg="1" rev="0" advAuto="0" spid="321" grpId="3"/>
      <p:bldP build="whole" bldLvl="1" animBg="1" rev="0" advAuto="0" spid="323" grpId="4"/>
      <p:bldP build="p" bldLvl="5" animBg="1" rev="0" advAuto="0" spid="3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26" name="Shape 326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a Quadratic Inequality Algebraically</a:t>
            </a:r>
          </a:p>
        </p:txBody>
      </p:sp>
      <p:sp>
        <p:nvSpPr>
          <p:cNvPr id="327" name="Shape 327"/>
          <p:cNvSpPr/>
          <p:nvPr/>
        </p:nvSpPr>
        <p:spPr>
          <a:xfrm>
            <a:off x="609600" y="1524000"/>
            <a:ext cx="7915275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solution set is {</a:t>
            </a:r>
            <a:r>
              <a:rPr i="1" sz="2400">
                <a:solidFill>
                  <a:srgbClr val="E01B22"/>
                </a:solidFill>
              </a:rPr>
              <a:t>x </a:t>
            </a:r>
            <a:r>
              <a:rPr sz="2400">
                <a:solidFill>
                  <a:srgbClr val="E01B22"/>
                </a:solidFill>
              </a:rPr>
              <a:t>| –2 ≤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≤ 1}. This is shown on the number line below.</a:t>
            </a:r>
          </a:p>
        </p:txBody>
      </p:sp>
      <p:pic>
        <p:nvPicPr>
          <p:cNvPr id="328" name="ALG2_05_6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" y="2590800"/>
            <a:ext cx="5657850" cy="81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7" grpId="1"/>
      <p:bldP build="whole" bldLvl="1" animBg="1" rev="0" advAuto="0" spid="32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31" name="Shape 33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graphicFrame>
        <p:nvGraphicFramePr>
          <p:cNvPr id="332" name="Chart 332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33" name="Shape 333"/>
          <p:cNvSpPr/>
          <p:nvPr/>
        </p:nvSpPr>
        <p:spPr>
          <a:xfrm>
            <a:off x="857250" y="2670175"/>
            <a:ext cx="50101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{</a:t>
            </a:r>
            <a:r>
              <a:rPr b="1" i="1" sz="2400"/>
              <a:t>x</a:t>
            </a:r>
            <a:r>
              <a:rPr b="1" sz="2400"/>
              <a:t> | –3 ≤ </a:t>
            </a:r>
            <a:r>
              <a:rPr b="1" i="1" sz="2400"/>
              <a:t>x </a:t>
            </a:r>
            <a:r>
              <a:rPr b="1" sz="2400"/>
              <a:t>≤ –2}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{</a:t>
            </a:r>
            <a:r>
              <a:rPr b="1" i="1" sz="2400"/>
              <a:t>x</a:t>
            </a:r>
            <a:r>
              <a:rPr b="1" sz="2400"/>
              <a:t> | </a:t>
            </a:r>
            <a:r>
              <a:rPr b="1" i="1" sz="2400"/>
              <a:t>x</a:t>
            </a:r>
            <a:r>
              <a:rPr b="1" sz="2400"/>
              <a:t> ≥ –2 or </a:t>
            </a:r>
            <a:r>
              <a:rPr b="1" i="1" sz="2400"/>
              <a:t>x </a:t>
            </a:r>
            <a:r>
              <a:rPr b="1" sz="2400"/>
              <a:t>≤ –3}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{</a:t>
            </a:r>
            <a:r>
              <a:rPr b="1" i="1" sz="2400"/>
              <a:t>x</a:t>
            </a:r>
            <a:r>
              <a:rPr b="1" sz="2400"/>
              <a:t> | 1 ≤ </a:t>
            </a:r>
            <a:r>
              <a:rPr b="1" i="1" sz="2400"/>
              <a:t>x</a:t>
            </a:r>
            <a:r>
              <a:rPr b="1" sz="2400"/>
              <a:t> ≤ 6}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{</a:t>
            </a:r>
            <a:r>
              <a:rPr b="1" i="1" sz="2400"/>
              <a:t>x</a:t>
            </a:r>
            <a:r>
              <a:rPr b="1" sz="2400"/>
              <a:t> | –6 ≤ </a:t>
            </a:r>
            <a:r>
              <a:rPr b="1" i="1" sz="2400"/>
              <a:t>x </a:t>
            </a:r>
            <a:r>
              <a:rPr b="1" sz="2400"/>
              <a:t>≤ –1}</a:t>
            </a:r>
          </a:p>
        </p:txBody>
      </p:sp>
      <p:sp>
        <p:nvSpPr>
          <p:cNvPr id="334" name="Shape 334"/>
          <p:cNvSpPr/>
          <p:nvPr/>
        </p:nvSpPr>
        <p:spPr>
          <a:xfrm>
            <a:off x="476250" y="1503362"/>
            <a:ext cx="7943850" cy="780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x ≤ </a:t>
            </a:r>
            <a:r>
              <a:rPr b="1" sz="2400">
                <a:solidFill>
                  <a:srgbClr val="00539D"/>
                </a:solidFill>
              </a:rPr>
              <a:t>–6 algebraically. What is the solution?</a:t>
            </a:r>
          </a:p>
        </p:txBody>
      </p:sp>
      <p:pic>
        <p:nvPicPr>
          <p:cNvPr id="335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857250" y="26479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6"/>
      <p:bldP build="whole" bldLvl="1" animBg="1" rev="0" advAuto="0" spid="336" grpId="2"/>
      <p:bldP build="whole" bldLvl="1" animBg="1" rev="0" advAuto="0" spid="333" grpId="4"/>
      <p:bldP build="whole" bldLvl="1" animBg="1" rev="0" advAuto="0" spid="335" grpId="1"/>
      <p:bldP build="whole" bldLvl="1" animBg="1" rev="0" advAuto="0" spid="332" grpId="5"/>
      <p:bldP build="whole" bldLvl="1" animBg="1" rev="0" advAuto="0" spid="334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48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812800" y="1828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You solved linear inequalities. (Lesson 2–8)</a:t>
            </a:r>
          </a:p>
        </p:txBody>
      </p:sp>
      <p:pic>
        <p:nvPicPr>
          <p:cNvPr id="150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812800" y="405765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Graph quadratic inequalities in two variables.</a:t>
            </a:r>
          </a:p>
        </p:txBody>
      </p:sp>
      <p:sp>
        <p:nvSpPr>
          <p:cNvPr id="152" name="Shape 152"/>
          <p:cNvSpPr/>
          <p:nvPr/>
        </p:nvSpPr>
        <p:spPr>
          <a:xfrm>
            <a:off x="812800" y="4876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Solve quadratic inequalities in one variable.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50" grpId="3"/>
      <p:bldP build="whole" bldLvl="1" animBg="1" rev="0" advAuto="0" spid="149" grpId="2"/>
      <p:bldP build="p" bldLvl="5" animBg="1" rev="0" advAuto="0" spid="152" grpId="5"/>
      <p:bldP build="whole" bldLvl="1" animBg="1" rev="0" advAuto="0" spid="1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55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12800" y="1828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quadratic inequality</a:t>
            </a:r>
          </a:p>
        </p:txBody>
      </p:sp>
      <p:pic>
        <p:nvPicPr>
          <p:cNvPr id="157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0" name="Shape 160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Graph a Quadratic Inequality</a:t>
            </a:r>
          </a:p>
        </p:txBody>
      </p:sp>
      <p:sp>
        <p:nvSpPr>
          <p:cNvPr id="161" name="Shape 161"/>
          <p:cNvSpPr/>
          <p:nvPr/>
        </p:nvSpPr>
        <p:spPr>
          <a:xfrm>
            <a:off x="723900" y="150336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Graph </a:t>
            </a:r>
            <a:r>
              <a:rPr b="1" i="1" sz="2400">
                <a:solidFill>
                  <a:srgbClr val="00539D"/>
                </a:solidFill>
              </a:rPr>
              <a:t>y &gt; 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+ 2.</a:t>
            </a:r>
          </a:p>
        </p:txBody>
      </p:sp>
      <p:sp>
        <p:nvSpPr>
          <p:cNvPr id="162" name="Shape 162"/>
          <p:cNvSpPr/>
          <p:nvPr/>
        </p:nvSpPr>
        <p:spPr>
          <a:xfrm>
            <a:off x="381000" y="2303462"/>
            <a:ext cx="5000625" cy="174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Step 1</a:t>
            </a:r>
            <a:br>
              <a:rPr b="1" sz="2400">
                <a:solidFill>
                  <a:srgbClr val="00539D"/>
                </a:solidFill>
              </a:rPr>
            </a:br>
            <a:r>
              <a:rPr sz="2400"/>
              <a:t>Graph the related quadratic equation, </a:t>
            </a:r>
            <a:r>
              <a:rPr i="1" sz="2400"/>
              <a:t>y = x</a:t>
            </a:r>
            <a:r>
              <a:rPr baseline="40000" sz="2400"/>
              <a:t>2</a:t>
            </a:r>
            <a:r>
              <a:rPr sz="2400"/>
              <a:t> – 3</a:t>
            </a:r>
            <a:r>
              <a:rPr i="1" sz="2400"/>
              <a:t>x</a:t>
            </a:r>
            <a:r>
              <a:rPr sz="2400"/>
              <a:t> + 2. Since the inequality symbol is &gt;, the parabola should be dashed.</a:t>
            </a:r>
          </a:p>
        </p:txBody>
      </p:sp>
      <p:grpSp>
        <p:nvGrpSpPr>
          <p:cNvPr id="165" name="Group 165"/>
          <p:cNvGrpSpPr/>
          <p:nvPr/>
        </p:nvGrpSpPr>
        <p:grpSpPr>
          <a:xfrm>
            <a:off x="5191125" y="2297112"/>
            <a:ext cx="3305175" cy="3294063"/>
            <a:chOff x="0" y="0"/>
            <a:chExt cx="3305175" cy="3294062"/>
          </a:xfrm>
        </p:grpSpPr>
        <p:pic>
          <p:nvPicPr>
            <p:cNvPr id="163" name="ALG2_05_48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305175" cy="3294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Shape 164"/>
            <p:cNvSpPr/>
            <p:nvPr/>
          </p:nvSpPr>
          <p:spPr>
            <a:xfrm>
              <a:off x="1552575" y="2655887"/>
              <a:ext cx="304800" cy="3629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100"/>
                </a:spcBef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&gt;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2"/>
      <p:bldP build="whole" bldLvl="1" animBg="1" rev="0" advAuto="0" spid="165" grpId="3"/>
      <p:bldP build="p" bldLvl="5" animBg="1" rev="0" advAuto="0" spid="1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8" name="Shape 168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Graph a Quadratic Inequality</a:t>
            </a:r>
          </a:p>
        </p:txBody>
      </p:sp>
      <p:sp>
        <p:nvSpPr>
          <p:cNvPr id="169" name="Shape 169"/>
          <p:cNvSpPr/>
          <p:nvPr/>
        </p:nvSpPr>
        <p:spPr>
          <a:xfrm>
            <a:off x="723900" y="1503362"/>
            <a:ext cx="7705725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Step 2</a:t>
            </a:r>
            <a:br>
              <a:rPr b="1" sz="2400">
                <a:solidFill>
                  <a:srgbClr val="00539D"/>
                </a:solidFill>
              </a:rPr>
            </a:br>
            <a:r>
              <a:rPr sz="2400"/>
              <a:t>Test a point inside the parabola, such as (1, 2). </a:t>
            </a:r>
          </a:p>
        </p:txBody>
      </p:sp>
      <p:sp>
        <p:nvSpPr>
          <p:cNvPr id="170" name="Shape 170"/>
          <p:cNvSpPr/>
          <p:nvPr/>
        </p:nvSpPr>
        <p:spPr>
          <a:xfrm>
            <a:off x="381000" y="2438400"/>
            <a:ext cx="500062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i="1" sz="2400"/>
              <a:t>y</a:t>
            </a:r>
            <a:r>
              <a:rPr sz="2400"/>
              <a:t> &gt; 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– 3</a:t>
            </a:r>
            <a:r>
              <a:rPr i="1" sz="2400"/>
              <a:t>x</a:t>
            </a:r>
            <a:r>
              <a:rPr sz="2400"/>
              <a:t> + 2</a:t>
            </a:r>
          </a:p>
        </p:txBody>
      </p:sp>
      <p:grpSp>
        <p:nvGrpSpPr>
          <p:cNvPr id="173" name="Group 173"/>
          <p:cNvGrpSpPr/>
          <p:nvPr/>
        </p:nvGrpSpPr>
        <p:grpSpPr>
          <a:xfrm>
            <a:off x="381000" y="3276600"/>
            <a:ext cx="5000625" cy="568832"/>
            <a:chOff x="0" y="0"/>
            <a:chExt cx="5000625" cy="568831"/>
          </a:xfrm>
        </p:grpSpPr>
        <p:sp>
          <p:nvSpPr>
            <p:cNvPr id="171" name="Shape 171"/>
            <p:cNvSpPr/>
            <p:nvPr/>
          </p:nvSpPr>
          <p:spPr>
            <a:xfrm>
              <a:off x="0" y="131762"/>
              <a:ext cx="500062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2 &gt; 1 – 3 + 2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619125" y="0"/>
              <a:ext cx="3048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</p:grpSp>
      <p:sp>
        <p:nvSpPr>
          <p:cNvPr id="174" name="Shape 174"/>
          <p:cNvSpPr/>
          <p:nvPr/>
        </p:nvSpPr>
        <p:spPr>
          <a:xfrm>
            <a:off x="381000" y="3886200"/>
            <a:ext cx="50006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2 &gt; 0</a:t>
            </a:r>
          </a:p>
        </p:txBody>
      </p:sp>
      <p:sp>
        <p:nvSpPr>
          <p:cNvPr id="175" name="Shape 175"/>
          <p:cNvSpPr/>
          <p:nvPr/>
        </p:nvSpPr>
        <p:spPr>
          <a:xfrm>
            <a:off x="1514475" y="3903662"/>
            <a:ext cx="337057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>
                <a:solidFill>
                  <a:srgbClr val="E01B22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01B22"/>
                </a:solidFill>
              </a:rPr>
              <a:t>✓</a:t>
            </a:r>
          </a:p>
        </p:txBody>
      </p:sp>
      <p:sp>
        <p:nvSpPr>
          <p:cNvPr id="176" name="Shape 176"/>
          <p:cNvSpPr/>
          <p:nvPr/>
        </p:nvSpPr>
        <p:spPr>
          <a:xfrm>
            <a:off x="381000" y="4438650"/>
            <a:ext cx="5000625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So, (1, 2) is a solution of the inequality.</a:t>
            </a:r>
          </a:p>
        </p:txBody>
      </p:sp>
      <p:grpSp>
        <p:nvGrpSpPr>
          <p:cNvPr id="179" name="Group 179"/>
          <p:cNvGrpSpPr/>
          <p:nvPr/>
        </p:nvGrpSpPr>
        <p:grpSpPr>
          <a:xfrm>
            <a:off x="381000" y="2790825"/>
            <a:ext cx="5000625" cy="583691"/>
            <a:chOff x="0" y="0"/>
            <a:chExt cx="5000625" cy="583690"/>
          </a:xfrm>
        </p:grpSpPr>
        <p:sp>
          <p:nvSpPr>
            <p:cNvPr id="177" name="Shape 177"/>
            <p:cNvSpPr/>
            <p:nvPr/>
          </p:nvSpPr>
          <p:spPr>
            <a:xfrm>
              <a:off x="619125" y="0"/>
              <a:ext cx="304800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122237"/>
              <a:ext cx="5000625" cy="461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2 &gt; 1</a:t>
              </a:r>
              <a:r>
                <a:rPr baseline="40000" sz="2400"/>
                <a:t>2</a:t>
              </a:r>
              <a:r>
                <a:rPr sz="2400"/>
                <a:t> – 3(1) + 2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5381625" y="2220912"/>
            <a:ext cx="3305175" cy="3294063"/>
            <a:chOff x="0" y="0"/>
            <a:chExt cx="3305175" cy="3294062"/>
          </a:xfrm>
        </p:grpSpPr>
        <p:pic>
          <p:nvPicPr>
            <p:cNvPr id="180" name="ALG2_05_49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305175" cy="3294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Shape 181"/>
            <p:cNvSpPr/>
            <p:nvPr/>
          </p:nvSpPr>
          <p:spPr>
            <a:xfrm>
              <a:off x="1552575" y="2655887"/>
              <a:ext cx="304800" cy="3629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100"/>
                </a:spcBef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&gt;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3"/>
      <p:bldP build="whole" bldLvl="1" animBg="1" rev="0" advAuto="0" spid="175" grpId="7"/>
      <p:bldP build="whole" bldLvl="1" animBg="1" rev="0" advAuto="0" spid="179" grpId="4"/>
      <p:bldP build="whole" bldLvl="1" animBg="1" rev="0" advAuto="0" spid="182" grpId="2"/>
      <p:bldP build="whole" bldLvl="1" animBg="1" rev="0" advAuto="0" spid="173" grpId="5"/>
      <p:bldP build="p" bldLvl="5" animBg="1" rev="0" advAuto="0" spid="169" grpId="1"/>
      <p:bldP build="p" bldLvl="5" animBg="1" rev="0" advAuto="0" spid="176" grpId="8"/>
      <p:bldP build="p" bldLvl="5" animBg="1" rev="0" advAuto="0" spid="174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85" name="Shape 185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Graph a Quadratic Inequality</a:t>
            </a:r>
          </a:p>
        </p:txBody>
      </p:sp>
      <p:sp>
        <p:nvSpPr>
          <p:cNvPr id="186" name="Shape 186"/>
          <p:cNvSpPr/>
          <p:nvPr/>
        </p:nvSpPr>
        <p:spPr>
          <a:xfrm>
            <a:off x="762000" y="1503362"/>
            <a:ext cx="7705725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Step 3</a:t>
            </a:r>
            <a:br>
              <a:rPr b="1" sz="2400">
                <a:solidFill>
                  <a:srgbClr val="00539D"/>
                </a:solidFill>
              </a:rPr>
            </a:br>
            <a:r>
              <a:rPr sz="2400"/>
              <a:t>Shade the region inside the parabola that contains the point (1, 2).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2905125" y="2744787"/>
            <a:ext cx="3305175" cy="3294063"/>
            <a:chOff x="0" y="0"/>
            <a:chExt cx="3305175" cy="3294062"/>
          </a:xfrm>
        </p:grpSpPr>
        <p:pic>
          <p:nvPicPr>
            <p:cNvPr id="187" name="ALG2_05_50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305175" cy="3294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Shape 188"/>
            <p:cNvSpPr/>
            <p:nvPr/>
          </p:nvSpPr>
          <p:spPr>
            <a:xfrm>
              <a:off x="1552575" y="2655887"/>
              <a:ext cx="304800" cy="3629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100"/>
                </a:spcBef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&gt;</a:t>
              </a:r>
            </a:p>
          </p:txBody>
        </p:sp>
      </p:grpSp>
      <p:sp>
        <p:nvSpPr>
          <p:cNvPr id="190" name="Shape 190"/>
          <p:cNvSpPr/>
          <p:nvPr/>
        </p:nvSpPr>
        <p:spPr>
          <a:xfrm>
            <a:off x="495300" y="2724150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Answer: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  <p:bldP build="p" bldLvl="5" animBg="1" rev="0" advAuto="0" spid="190" grpId="2"/>
      <p:bldP build="whole" bldLvl="1" animBg="1" rev="0" advAuto="0" spid="18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7"/>
          <p:cNvGrpSpPr/>
          <p:nvPr/>
        </p:nvGrpSpPr>
        <p:grpSpPr>
          <a:xfrm>
            <a:off x="857250" y="1685925"/>
            <a:ext cx="5299075" cy="4425950"/>
            <a:chOff x="0" y="0"/>
            <a:chExt cx="5299075" cy="4425950"/>
          </a:xfrm>
        </p:grpSpPr>
        <p:sp>
          <p:nvSpPr>
            <p:cNvPr id="192" name="Shape 192"/>
            <p:cNvSpPr/>
            <p:nvPr/>
          </p:nvSpPr>
          <p:spPr>
            <a:xfrm>
              <a:off x="0" y="219075"/>
              <a:ext cx="4248150" cy="23458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  <a:tabLst>
                  <a:tab pos="27940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	</a:t>
              </a:r>
              <a:r>
                <a:rPr b="1" sz="2400">
                  <a:solidFill>
                    <a:srgbClr val="00539D"/>
                  </a:solidFill>
                </a:rPr>
                <a:t>B.</a:t>
              </a:r>
              <a:br>
                <a:rPr b="1" sz="2400">
                  <a:solidFill>
                    <a:srgbClr val="00539D"/>
                  </a:solidFill>
                </a:rPr>
              </a:br>
              <a:r>
                <a:rPr b="1" sz="2400"/>
                <a:t>	</a:t>
              </a:r>
              <a:br>
                <a:rPr b="1" sz="2400"/>
              </a:br>
              <a:br>
                <a:rPr b="1" sz="2400"/>
              </a:br>
              <a:br>
                <a:rPr b="1" sz="2400"/>
              </a:b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  <a:tabLst>
                  <a:tab pos="27940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	</a:t>
              </a: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193" name="ALG2_05_51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33750" y="2212975"/>
              <a:ext cx="1965325" cy="2212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ALG2_05_52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0550" y="0"/>
              <a:ext cx="1965325" cy="2212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ALG2_05_53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33750" y="0"/>
              <a:ext cx="1965325" cy="2212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ALG2_05_54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0550" y="2212975"/>
              <a:ext cx="1965325" cy="2212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8" name="Shape 19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200" name="Chart 200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201" name="Shape 201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Which is the graph of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&lt; –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+ 2?</a:t>
            </a:r>
          </a:p>
        </p:txBody>
      </p:sp>
      <p:sp>
        <p:nvSpPr>
          <p:cNvPr id="202" name="Shape 202"/>
          <p:cNvSpPr/>
          <p:nvPr/>
        </p:nvSpPr>
        <p:spPr>
          <a:xfrm>
            <a:off x="3657600" y="41243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3" name="Check Progres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2"/>
      <p:bldP build="whole" bldLvl="1" animBg="1" rev="0" advAuto="0" spid="200" grpId="5"/>
      <p:bldP build="whole" bldLvl="1" animBg="1" rev="0" advAuto="0" spid="201" grpId="3"/>
      <p:bldP build="whole" bldLvl="1" animBg="1" rev="0" advAuto="0" spid="203" grpId="1"/>
      <p:bldP build="whole" bldLvl="1" animBg="1" rev="0" advAuto="0" spid="197" grpId="4"/>
      <p:bldP build="whole" bldLvl="1" animBg="1" rev="0" advAuto="0" spid="202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07" name="Shape 207"/>
          <p:cNvSpPr/>
          <p:nvPr/>
        </p:nvSpPr>
        <p:spPr>
          <a:xfrm>
            <a:off x="2628900" y="771525"/>
            <a:ext cx="5981700" cy="39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>
                <a:solidFill>
                  <a:srgbClr val="CD0000"/>
                </a:solidFill>
              </a:rPr>
              <a:t>Solve </a:t>
            </a:r>
            <a:r>
              <a:rPr b="1" i="1" sz="2000">
                <a:solidFill>
                  <a:srgbClr val="CD0000"/>
                </a:solidFill>
              </a:rPr>
              <a:t>ax</a:t>
            </a:r>
            <a:r>
              <a:rPr b="1" i="1" sz="600">
                <a:solidFill>
                  <a:srgbClr val="CD0000"/>
                </a:solidFill>
              </a:rPr>
              <a:t> </a:t>
            </a:r>
            <a:r>
              <a:rPr b="1" baseline="40000" sz="2000">
                <a:solidFill>
                  <a:srgbClr val="CD0000"/>
                </a:solidFill>
              </a:rPr>
              <a:t>2</a:t>
            </a:r>
            <a:r>
              <a:rPr b="1" sz="2000">
                <a:solidFill>
                  <a:srgbClr val="CD0000"/>
                </a:solidFill>
              </a:rPr>
              <a:t> + </a:t>
            </a:r>
            <a:r>
              <a:rPr b="1" i="1" sz="2000">
                <a:solidFill>
                  <a:srgbClr val="CD0000"/>
                </a:solidFill>
              </a:rPr>
              <a:t>bx </a:t>
            </a:r>
            <a:r>
              <a:rPr b="1" sz="2000">
                <a:solidFill>
                  <a:srgbClr val="CD0000"/>
                </a:solidFill>
              </a:rPr>
              <a:t>+ </a:t>
            </a:r>
            <a:r>
              <a:rPr b="1" i="1" sz="2000">
                <a:solidFill>
                  <a:srgbClr val="CD0000"/>
                </a:solidFill>
              </a:rPr>
              <a:t>c </a:t>
            </a:r>
            <a:r>
              <a:rPr b="1" sz="2000">
                <a:solidFill>
                  <a:srgbClr val="CD0000"/>
                </a:solidFill>
              </a:rPr>
              <a:t>&lt; 0 by Graphing</a:t>
            </a:r>
          </a:p>
        </p:txBody>
      </p:sp>
      <p:sp>
        <p:nvSpPr>
          <p:cNvPr id="208" name="Shape 208"/>
          <p:cNvSpPr/>
          <p:nvPr/>
        </p:nvSpPr>
        <p:spPr>
          <a:xfrm>
            <a:off x="876300" y="150336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Solve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 &lt; 0 by graphing.</a:t>
            </a:r>
          </a:p>
        </p:txBody>
      </p:sp>
      <p:sp>
        <p:nvSpPr>
          <p:cNvPr id="209" name="Shape 209"/>
          <p:cNvSpPr/>
          <p:nvPr/>
        </p:nvSpPr>
        <p:spPr>
          <a:xfrm>
            <a:off x="533400" y="2133600"/>
            <a:ext cx="7953375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The solution consists of the </a:t>
            </a:r>
            <a:r>
              <a:rPr i="1" sz="2400"/>
              <a:t>x</a:t>
            </a:r>
            <a:r>
              <a:rPr sz="2400"/>
              <a:t>-values for which the graph of the related quadratic function lies </a:t>
            </a:r>
            <a:r>
              <a:rPr i="1" sz="2400"/>
              <a:t>below</a:t>
            </a:r>
            <a:r>
              <a:rPr sz="2400"/>
              <a:t> the </a:t>
            </a:r>
            <a:br>
              <a:rPr sz="2400"/>
            </a:br>
            <a:r>
              <a:rPr i="1" sz="2400"/>
              <a:t>x</a:t>
            </a:r>
            <a:r>
              <a:rPr sz="2400"/>
              <a:t>-axis. Begin by finding the roots of the related equation.</a:t>
            </a:r>
          </a:p>
        </p:txBody>
      </p:sp>
      <p:sp>
        <p:nvSpPr>
          <p:cNvPr id="210" name="Shape 210"/>
          <p:cNvSpPr/>
          <p:nvPr/>
        </p:nvSpPr>
        <p:spPr>
          <a:xfrm>
            <a:off x="533400" y="3705225"/>
            <a:ext cx="8134350" cy="1641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104900" algn="l"/>
                <a:tab pos="2171700" algn="l"/>
                <a:tab pos="2400300" algn="l"/>
                <a:tab pos="2679700" algn="l"/>
              </a:tabLst>
            </a:pPr>
            <a:r>
              <a:rPr i="1" sz="2400"/>
              <a:t>    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– 4</a:t>
            </a:r>
            <a:r>
              <a:rPr i="1" sz="2400"/>
              <a:t>x</a:t>
            </a:r>
            <a:r>
              <a:rPr sz="2400"/>
              <a:t> + 3	=	0		Related equation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104900" algn="l"/>
                <a:tab pos="2171700" algn="l"/>
                <a:tab pos="2400300" algn="l"/>
                <a:tab pos="2679700" algn="l"/>
              </a:tabLst>
            </a:pPr>
            <a:r>
              <a:rPr sz="2400"/>
              <a:t>(</a:t>
            </a:r>
            <a:r>
              <a:rPr i="1" sz="2400"/>
              <a:t>x</a:t>
            </a:r>
            <a:r>
              <a:rPr sz="2400"/>
              <a:t> – 3)(</a:t>
            </a:r>
            <a:r>
              <a:rPr i="1" sz="2400"/>
              <a:t>x</a:t>
            </a:r>
            <a:r>
              <a:rPr sz="2400"/>
              <a:t> – 1) = 0		Factor.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104900" algn="l"/>
                <a:tab pos="2171700" algn="l"/>
                <a:tab pos="2400300" algn="l"/>
                <a:tab pos="2679700" algn="l"/>
              </a:tabLst>
            </a:pPr>
            <a:r>
              <a:rPr i="1" sz="2400"/>
              <a:t>x</a:t>
            </a:r>
            <a:r>
              <a:rPr sz="2400"/>
              <a:t> – 3	= 0 or </a:t>
            </a:r>
            <a:r>
              <a:rPr i="1" sz="2400"/>
              <a:t>x</a:t>
            </a:r>
            <a:r>
              <a:rPr sz="2400"/>
              <a:t> – 1	= 0	Zero Product Property</a:t>
            </a:r>
            <a:endParaRPr sz="2400"/>
          </a:p>
          <a:p>
            <a:pPr lvl="0" marL="4572000" indent="-4229100">
              <a:lnSpc>
                <a:spcPct val="90000"/>
              </a:lnSpc>
              <a:spcBef>
                <a:spcPts val="500"/>
              </a:spcBef>
              <a:tabLst>
                <a:tab pos="1104900" algn="l"/>
                <a:tab pos="2171700" algn="l"/>
                <a:tab pos="2400300" algn="l"/>
                <a:tab pos="2679700" algn="l"/>
              </a:tabLst>
            </a:pPr>
            <a:r>
              <a:rPr i="1" sz="2400"/>
              <a:t>      x	=</a:t>
            </a:r>
            <a:r>
              <a:rPr sz="2400"/>
              <a:t> 3          </a:t>
            </a:r>
            <a:r>
              <a:rPr i="1" sz="2400"/>
              <a:t>x</a:t>
            </a:r>
            <a:r>
              <a:rPr sz="2400"/>
              <a:t>	= 1	Solve each equation.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2"/>
      <p:bldP build="p" bldLvl="5" animBg="1" rev="0" advAuto="0" spid="210" grpId="3"/>
      <p:bldP build="p" bldLvl="5" animBg="1" rev="0" advAuto="0" spid="20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